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53"/>
  </p:notesMasterIdLst>
  <p:sldIdLst>
    <p:sldId id="261" r:id="rId2"/>
    <p:sldId id="577" r:id="rId3"/>
    <p:sldId id="445" r:id="rId4"/>
    <p:sldId id="444" r:id="rId5"/>
    <p:sldId id="446" r:id="rId6"/>
    <p:sldId id="553" r:id="rId7"/>
    <p:sldId id="447" r:id="rId8"/>
    <p:sldId id="448" r:id="rId9"/>
    <p:sldId id="449" r:id="rId10"/>
    <p:sldId id="450" r:id="rId11"/>
    <p:sldId id="451" r:id="rId12"/>
    <p:sldId id="452" r:id="rId13"/>
    <p:sldId id="453" r:id="rId14"/>
    <p:sldId id="454" r:id="rId15"/>
    <p:sldId id="455" r:id="rId16"/>
    <p:sldId id="456" r:id="rId17"/>
    <p:sldId id="457" r:id="rId18"/>
    <p:sldId id="458" r:id="rId19"/>
    <p:sldId id="459" r:id="rId20"/>
    <p:sldId id="579" r:id="rId21"/>
    <p:sldId id="580" r:id="rId22"/>
    <p:sldId id="581" r:id="rId23"/>
    <p:sldId id="582" r:id="rId24"/>
    <p:sldId id="583" r:id="rId25"/>
    <p:sldId id="584" r:id="rId26"/>
    <p:sldId id="585" r:id="rId27"/>
    <p:sldId id="586" r:id="rId28"/>
    <p:sldId id="587" r:id="rId29"/>
    <p:sldId id="588" r:id="rId30"/>
    <p:sldId id="589" r:id="rId31"/>
    <p:sldId id="590" r:id="rId32"/>
    <p:sldId id="591" r:id="rId33"/>
    <p:sldId id="592" r:id="rId34"/>
    <p:sldId id="593" r:id="rId35"/>
    <p:sldId id="594" r:id="rId36"/>
    <p:sldId id="595" r:id="rId37"/>
    <p:sldId id="596" r:id="rId38"/>
    <p:sldId id="597" r:id="rId39"/>
    <p:sldId id="598" r:id="rId40"/>
    <p:sldId id="599" r:id="rId41"/>
    <p:sldId id="600" r:id="rId42"/>
    <p:sldId id="607" r:id="rId43"/>
    <p:sldId id="608" r:id="rId44"/>
    <p:sldId id="609" r:id="rId45"/>
    <p:sldId id="601" r:id="rId46"/>
    <p:sldId id="602" r:id="rId47"/>
    <p:sldId id="603" r:id="rId48"/>
    <p:sldId id="604" r:id="rId49"/>
    <p:sldId id="605" r:id="rId50"/>
    <p:sldId id="606" r:id="rId51"/>
    <p:sldId id="576" r:id="rId52"/>
  </p:sldIdLst>
  <p:sldSz cx="9144000" cy="6858000" type="screen4x3"/>
  <p:notesSz cx="6858000" cy="9144000"/>
  <p:embeddedFontLst>
    <p:embeddedFont>
      <p:font typeface="Calibri" panose="020F0502020204030204" pitchFamily="34" charset="0"/>
      <p:regular r:id="rId54"/>
      <p:bold r:id="rId55"/>
      <p:italic r:id="rId56"/>
      <p:boldItalic r:id="rId57"/>
    </p:embeddedFont>
    <p:embeddedFont>
      <p:font typeface="Calibri Light" panose="020F0302020204030204" pitchFamily="34" charset="0"/>
      <p:regular r:id="rId58"/>
      <p:italic r:id="rId59"/>
    </p:embeddedFont>
    <p:embeddedFont>
      <p:font typeface="Comic Sans MS" panose="030F0702030302020204" pitchFamily="66" charset="0"/>
      <p:regular r:id="rId60"/>
      <p:bold r:id="rId61"/>
      <p:italic r:id="rId62"/>
      <p:boldItalic r:id="rId63"/>
    </p:embeddedFont>
  </p:embeddedFontLst>
  <p:defaultTextStyle>
    <a:defPPr>
      <a:defRPr lang="en-GB"/>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4" autoAdjust="0"/>
    <p:restoredTop sz="94670" autoAdjust="0"/>
  </p:normalViewPr>
  <p:slideViewPr>
    <p:cSldViewPr snapToGrid="0">
      <p:cViewPr varScale="1">
        <p:scale>
          <a:sx n="108" d="100"/>
          <a:sy n="108" d="100"/>
        </p:scale>
        <p:origin x="1764" y="102"/>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70" d="100"/>
          <a:sy n="70" d="100"/>
        </p:scale>
        <p:origin x="-21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s>
</file>

<file path=ppt/_rels/viewProps.xml.rels><?xml version="1.0" encoding="UTF-8" standalone="yes"?>
<Relationships xmlns="http://schemas.openxmlformats.org/package/2006/relationships"><Relationship Id="rId1"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GB"/>
          </a:p>
        </p:txBody>
      </p:sp>
      <p:sp>
        <p:nvSpPr>
          <p:cNvPr id="12800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GB"/>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800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GB"/>
          </a:p>
        </p:txBody>
      </p:sp>
      <p:sp>
        <p:nvSpPr>
          <p:cNvPr id="12800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08A4651-281D-4B2D-9E6D-636F53FAB28B}" type="slidenum">
              <a:rPr lang="en-GB" altLang="en-US"/>
              <a:pPr>
                <a:defRPr/>
              </a:pPr>
              <a:t>‹#›</a:t>
            </a:fld>
            <a:endParaRPr lang="en-GB" altLang="en-US"/>
          </a:p>
        </p:txBody>
      </p:sp>
    </p:spTree>
    <p:extLst>
      <p:ext uri="{BB962C8B-B14F-4D97-AF65-F5344CB8AC3E}">
        <p14:creationId xmlns:p14="http://schemas.microsoft.com/office/powerpoint/2010/main" val="21991652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n.wikipedia.org/wiki/Rockefeller_Founda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en.wikipedia.org/w/index.php?title=DBiolSc&amp;action=edit&amp;redlink=1" TargetMode="External"/><Relationship Id="rId5" Type="http://schemas.openxmlformats.org/officeDocument/2006/relationships/hyperlink" Target="http://en.wikipedia.org/wiki/Moscow_University" TargetMode="External"/><Relationship Id="rId4" Type="http://schemas.openxmlformats.org/officeDocument/2006/relationships/hyperlink" Target="http://en.wikipedia.org/wiki/BSc"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www.biology-online.org/dictionary/Oysters" TargetMode="External"/><Relationship Id="rId3" Type="http://schemas.openxmlformats.org/officeDocument/2006/relationships/hyperlink" Target="http://www.biology-online.org/dictionary/Class" TargetMode="External"/><Relationship Id="rId7" Type="http://schemas.openxmlformats.org/officeDocument/2006/relationships/hyperlink" Target="http://www.biology-online.org/dictionary/Clams"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www.biology-online.org/dictionary/Shells" TargetMode="External"/><Relationship Id="rId5" Type="http://schemas.openxmlformats.org/officeDocument/2006/relationships/hyperlink" Target="http://www.biology-online.org/dictionary/Bivalve" TargetMode="External"/><Relationship Id="rId4" Type="http://schemas.openxmlformats.org/officeDocument/2006/relationships/hyperlink" Target="http://www.biology-online.org/dictionary/Mollusca" TargetMode="External"/><Relationship Id="rId9" Type="http://schemas.openxmlformats.org/officeDocument/2006/relationships/hyperlink" Target="http://www.biology-online.org/dictionary/Mussel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i="1"/>
              <a:t>Novomessor cockarelli </a:t>
            </a:r>
            <a:r>
              <a:rPr lang="en-GB" altLang="en-US"/>
              <a:t>granivorous ant, </a:t>
            </a:r>
            <a:r>
              <a:rPr lang="en-GB" altLang="en-US" i="1"/>
              <a:t>Dipodomys ordii, </a:t>
            </a:r>
            <a:r>
              <a:rPr lang="en-GB" altLang="en-US"/>
              <a:t>Ord’s kangaroo rat</a:t>
            </a:r>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AA9581E-3558-4237-95F6-BD18749764B6}" type="slidenum">
              <a:rPr lang="en-GB" altLang="en-US" sz="1200" smtClean="0"/>
              <a:pPr/>
              <a:t>6</a:t>
            </a:fld>
            <a:endParaRPr lang="en-GB" altLang="en-US" sz="1200"/>
          </a:p>
        </p:txBody>
      </p:sp>
    </p:spTree>
    <p:extLst>
      <p:ext uri="{BB962C8B-B14F-4D97-AF65-F5344CB8AC3E}">
        <p14:creationId xmlns:p14="http://schemas.microsoft.com/office/powerpoint/2010/main" val="4209078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Gause applied for a fellowship through the </a:t>
            </a:r>
            <a:r>
              <a:rPr lang="en-US" altLang="en-US">
                <a:hlinkClick r:id="rId3" tooltip="Rockefeller Foundation"/>
              </a:rPr>
              <a:t>Rockefeller Foundation</a:t>
            </a:r>
            <a:r>
              <a:rPr lang="en-US" altLang="en-US"/>
              <a:t> to study with Pearl but was denied, perhaps because he was only 22 years old. He then published The Struggle for Existence in 1934 to improve his chances but he was still denied. Gause earned his </a:t>
            </a:r>
            <a:r>
              <a:rPr lang="en-US" altLang="en-US">
                <a:hlinkClick r:id="rId4" tooltip="BSc"/>
              </a:rPr>
              <a:t>BSc</a:t>
            </a:r>
            <a:r>
              <a:rPr lang="en-US" altLang="en-US"/>
              <a:t> at </a:t>
            </a:r>
            <a:r>
              <a:rPr lang="en-US" altLang="en-US">
                <a:hlinkClick r:id="rId5" tooltip="Moscow University"/>
              </a:rPr>
              <a:t>Moscow University</a:t>
            </a:r>
            <a:r>
              <a:rPr lang="en-US" altLang="en-US"/>
              <a:t> in 1931 and his </a:t>
            </a:r>
            <a:r>
              <a:rPr lang="en-US" altLang="en-US">
                <a:hlinkClick r:id="rId6" tooltip="DBiolSc (page does not exist)"/>
              </a:rPr>
              <a:t>DBiolSc</a:t>
            </a:r>
            <a:r>
              <a:rPr lang="en-US" altLang="en-US"/>
              <a:t> in 1940. </a:t>
            </a:r>
          </a:p>
        </p:txBody>
      </p:sp>
    </p:spTree>
    <p:extLst>
      <p:ext uri="{BB962C8B-B14F-4D97-AF65-F5344CB8AC3E}">
        <p14:creationId xmlns:p14="http://schemas.microsoft.com/office/powerpoint/2010/main" val="3871485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t>Stylonychia mytilus, Paramecium caudatum</a:t>
            </a:r>
          </a:p>
        </p:txBody>
      </p:sp>
    </p:spTree>
    <p:extLst>
      <p:ext uri="{BB962C8B-B14F-4D97-AF65-F5344CB8AC3E}">
        <p14:creationId xmlns:p14="http://schemas.microsoft.com/office/powerpoint/2010/main" val="3175474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t>Stylonychia mytilus, Paramecium caudatum</a:t>
            </a:r>
          </a:p>
        </p:txBody>
      </p:sp>
    </p:spTree>
    <p:extLst>
      <p:ext uri="{BB962C8B-B14F-4D97-AF65-F5344CB8AC3E}">
        <p14:creationId xmlns:p14="http://schemas.microsoft.com/office/powerpoint/2010/main" val="45497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338263" y="914400"/>
            <a:ext cx="4181475" cy="3135313"/>
          </a:xfrm>
          <a:solidFill>
            <a:srgbClr val="FFFFFF"/>
          </a:solidFill>
          <a:ln/>
        </p:spPr>
      </p:sp>
      <p:sp>
        <p:nvSpPr>
          <p:cNvPr id="43011" name="Text Box 3"/>
          <p:cNvSpPr>
            <a:spLocks noGrp="1" noChangeArrowheads="1"/>
          </p:cNvSpPr>
          <p:nvPr>
            <p:ph type="body" idx="1"/>
          </p:nvPr>
        </p:nvSpPr>
        <p:spPr>
          <a:xfrm>
            <a:off x="1046163" y="4352925"/>
            <a:ext cx="4770437" cy="10287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85725" indent="-85725" defTabSz="457200">
              <a:lnSpc>
                <a:spcPct val="94000"/>
              </a:lnSpc>
              <a:spcBef>
                <a:spcPct val="0"/>
              </a:spcBef>
              <a:buSzPct val="45000"/>
              <a:buFont typeface="StarSymbol" charset="0"/>
              <a:buNone/>
              <a:tabLst>
                <a:tab pos="723900" algn="l"/>
                <a:tab pos="1447800" algn="l"/>
                <a:tab pos="2171700" algn="l"/>
                <a:tab pos="2895600" algn="l"/>
                <a:tab pos="3619500" algn="l"/>
                <a:tab pos="4343400" algn="l"/>
                <a:tab pos="5067300" algn="l"/>
              </a:tabLst>
            </a:pPr>
            <a:r>
              <a:rPr lang="en-GB" altLang="en-US">
                <a:latin typeface="Arial" panose="020B0604020202020204" pitchFamily="34" charset="0"/>
              </a:rPr>
              <a:t>(a) If two stable states exist, trajectories of simulations with our model end in either of the two states, depending on initial conditions. (b) By contrast, trajectories of simulations converge to the same point if there is a single equilibrium. The latter simulations are performed with hs = 0.2, rs = 1.2, and the other parameters at default values (see Table 1).</a:t>
            </a:r>
          </a:p>
        </p:txBody>
      </p:sp>
    </p:spTree>
    <p:extLst>
      <p:ext uri="{BB962C8B-B14F-4D97-AF65-F5344CB8AC3E}">
        <p14:creationId xmlns:p14="http://schemas.microsoft.com/office/powerpoint/2010/main" val="3558390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1338263" y="914400"/>
            <a:ext cx="4181475" cy="3135313"/>
          </a:xfrm>
          <a:solidFill>
            <a:srgbClr val="FFFFFF"/>
          </a:solidFill>
          <a:ln/>
        </p:spPr>
      </p:sp>
      <p:sp>
        <p:nvSpPr>
          <p:cNvPr id="45059" name="Text Box 3"/>
          <p:cNvSpPr>
            <a:spLocks noGrp="1" noChangeArrowheads="1"/>
          </p:cNvSpPr>
          <p:nvPr>
            <p:ph type="body" idx="1"/>
          </p:nvPr>
        </p:nvSpPr>
        <p:spPr>
          <a:xfrm>
            <a:off x="1046163" y="4352925"/>
            <a:ext cx="4770437" cy="10287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85725" indent="-85725" defTabSz="457200">
              <a:lnSpc>
                <a:spcPct val="94000"/>
              </a:lnSpc>
              <a:spcBef>
                <a:spcPct val="0"/>
              </a:spcBef>
              <a:buSzPct val="45000"/>
              <a:buFont typeface="StarSymbol" charset="0"/>
              <a:buNone/>
              <a:tabLst>
                <a:tab pos="723900" algn="l"/>
                <a:tab pos="1447800" algn="l"/>
                <a:tab pos="2171700" algn="l"/>
                <a:tab pos="2895600" algn="l"/>
                <a:tab pos="3619500" algn="l"/>
                <a:tab pos="4343400" algn="l"/>
                <a:tab pos="5067300" algn="l"/>
              </a:tabLst>
            </a:pPr>
            <a:r>
              <a:rPr lang="en-GB" altLang="en-US">
                <a:latin typeface="Arial" panose="020B0604020202020204" pitchFamily="34" charset="0"/>
              </a:rPr>
              <a:t>Growth trajectories in competition experiments of a submerged plant (Elodea) and a floating plant (Lemna) tend to different final states, depending on the initial plant densities. All experiments were performed under the same conditions. Biomass is plotted for all experiments at the 1st, 23rd, and 57th day. Dashed ellipses indicate SDs of replicate experiments.</a:t>
            </a:r>
          </a:p>
        </p:txBody>
      </p:sp>
    </p:spTree>
    <p:extLst>
      <p:ext uri="{BB962C8B-B14F-4D97-AF65-F5344CB8AC3E}">
        <p14:creationId xmlns:p14="http://schemas.microsoft.com/office/powerpoint/2010/main" val="768396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Lamellibranchiata</a:t>
            </a:r>
            <a:r>
              <a:rPr lang="en-US" altLang="en-US"/>
              <a:t> </a:t>
            </a:r>
          </a:p>
          <a:p>
            <a:r>
              <a:rPr lang="en-US" altLang="en-US"/>
              <a:t>Lemlibranchata: (Science: zoology) a </a:t>
            </a:r>
            <a:r>
              <a:rPr lang="en-US" altLang="en-US">
                <a:hlinkClick r:id="rId3" tooltip="Class"/>
              </a:rPr>
              <a:t>class</a:t>
            </a:r>
            <a:r>
              <a:rPr lang="en-US" altLang="en-US"/>
              <a:t> of </a:t>
            </a:r>
            <a:r>
              <a:rPr lang="en-US" altLang="en-US">
                <a:hlinkClick r:id="rId4" tooltip="Mollusca"/>
              </a:rPr>
              <a:t>mollusca</a:t>
            </a:r>
            <a:r>
              <a:rPr lang="en-US" altLang="en-US"/>
              <a:t> including all those that have </a:t>
            </a:r>
            <a:r>
              <a:rPr lang="en-US" altLang="en-US">
                <a:hlinkClick r:id="rId5" tooltip="Bivalve"/>
              </a:rPr>
              <a:t>bivalve</a:t>
            </a:r>
            <a:r>
              <a:rPr lang="en-US" altLang="en-US"/>
              <a:t> </a:t>
            </a:r>
            <a:r>
              <a:rPr lang="en-US" altLang="en-US">
                <a:hlinkClick r:id="rId6" tooltip="Shells"/>
              </a:rPr>
              <a:t>shells</a:t>
            </a:r>
            <a:r>
              <a:rPr lang="en-US" altLang="en-US"/>
              <a:t>, as the </a:t>
            </a:r>
            <a:r>
              <a:rPr lang="en-US" altLang="en-US">
                <a:hlinkClick r:id="rId7" tooltip="Clams"/>
              </a:rPr>
              <a:t>clams</a:t>
            </a:r>
            <a:r>
              <a:rPr lang="en-US" altLang="en-US"/>
              <a:t>, </a:t>
            </a:r>
            <a:r>
              <a:rPr lang="en-US" altLang="en-US">
                <a:hlinkClick r:id="rId8" tooltip="Oysters"/>
              </a:rPr>
              <a:t>oysters</a:t>
            </a:r>
            <a:r>
              <a:rPr lang="en-US" altLang="en-US"/>
              <a:t>, </a:t>
            </a:r>
            <a:r>
              <a:rPr lang="en-US" altLang="en-US">
                <a:hlinkClick r:id="rId9" tooltip="Mussels"/>
              </a:rPr>
              <a:t>mussels</a:t>
            </a:r>
            <a:r>
              <a:rPr lang="en-US" altLang="en-US"/>
              <a:t>, etc. </a:t>
            </a:r>
          </a:p>
        </p:txBody>
      </p:sp>
    </p:spTree>
    <p:extLst>
      <p:ext uri="{BB962C8B-B14F-4D97-AF65-F5344CB8AC3E}">
        <p14:creationId xmlns:p14="http://schemas.microsoft.com/office/powerpoint/2010/main" val="3239248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004AC7A4-15A9-4295-936C-6DA32B5B3434}" type="slidenum">
              <a:rPr lang="en-GB" altLang="en-US"/>
              <a:pPr>
                <a:defRPr/>
              </a:pPr>
              <a:t>‹#›</a:t>
            </a:fld>
            <a:endParaRPr lang="en-GB" altLang="en-US"/>
          </a:p>
        </p:txBody>
      </p:sp>
    </p:spTree>
    <p:extLst>
      <p:ext uri="{BB962C8B-B14F-4D97-AF65-F5344CB8AC3E}">
        <p14:creationId xmlns:p14="http://schemas.microsoft.com/office/powerpoint/2010/main" val="864896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169FE536-16F0-4BE5-853F-88FBB67CDF0F}" type="slidenum">
              <a:rPr lang="en-GB" altLang="en-US"/>
              <a:pPr>
                <a:defRPr/>
              </a:pPr>
              <a:t>‹#›</a:t>
            </a:fld>
            <a:endParaRPr lang="en-GB" altLang="en-US"/>
          </a:p>
        </p:txBody>
      </p:sp>
    </p:spTree>
    <p:extLst>
      <p:ext uri="{BB962C8B-B14F-4D97-AF65-F5344CB8AC3E}">
        <p14:creationId xmlns:p14="http://schemas.microsoft.com/office/powerpoint/2010/main" val="187853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0B136FDD-BF0B-43A9-8E1D-58A19E77D192}" type="slidenum">
              <a:rPr lang="en-GB" altLang="en-US"/>
              <a:pPr>
                <a:defRPr/>
              </a:pPr>
              <a:t>‹#›</a:t>
            </a:fld>
            <a:endParaRPr lang="en-GB" altLang="en-US"/>
          </a:p>
        </p:txBody>
      </p:sp>
    </p:spTree>
    <p:extLst>
      <p:ext uri="{BB962C8B-B14F-4D97-AF65-F5344CB8AC3E}">
        <p14:creationId xmlns:p14="http://schemas.microsoft.com/office/powerpoint/2010/main" val="1735399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endParaRPr lang="en-GB"/>
          </a:p>
        </p:txBody>
      </p:sp>
      <p:sp>
        <p:nvSpPr>
          <p:cNvPr id="7" name="Footer Placeholder 4"/>
          <p:cNvSpPr>
            <a:spLocks noGrp="1"/>
          </p:cNvSpPr>
          <p:nvPr>
            <p:ph type="ftr" sz="quarter" idx="11"/>
          </p:nvPr>
        </p:nvSpPr>
        <p:spPr/>
        <p:txBody>
          <a:bodyPr/>
          <a:lstStyle>
            <a:lvl1pPr>
              <a:defRPr/>
            </a:lvl1pPr>
          </a:lstStyle>
          <a:p>
            <a:pPr>
              <a:defRPr/>
            </a:pPr>
            <a:endParaRPr lang="en-GB"/>
          </a:p>
        </p:txBody>
      </p:sp>
      <p:sp>
        <p:nvSpPr>
          <p:cNvPr id="8" name="Slide Number Placeholder 5"/>
          <p:cNvSpPr>
            <a:spLocks noGrp="1"/>
          </p:cNvSpPr>
          <p:nvPr>
            <p:ph type="sldNum" sz="quarter" idx="12"/>
          </p:nvPr>
        </p:nvSpPr>
        <p:spPr/>
        <p:txBody>
          <a:bodyPr/>
          <a:lstStyle>
            <a:lvl1pPr>
              <a:defRPr/>
            </a:lvl1pPr>
          </a:lstStyle>
          <a:p>
            <a:pPr>
              <a:defRPr/>
            </a:pPr>
            <a:fld id="{F9D326D1-E1C1-4F20-A7A8-3DA7F54FC1D2}" type="slidenum">
              <a:rPr lang="en-GB" altLang="en-US"/>
              <a:pPr>
                <a:defRPr/>
              </a:pPr>
              <a:t>‹#›</a:t>
            </a:fld>
            <a:endParaRPr lang="en-GB" altLang="en-US"/>
          </a:p>
        </p:txBody>
      </p:sp>
    </p:spTree>
    <p:extLst>
      <p:ext uri="{BB962C8B-B14F-4D97-AF65-F5344CB8AC3E}">
        <p14:creationId xmlns:p14="http://schemas.microsoft.com/office/powerpoint/2010/main" val="2509695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9F098F12-0DD9-458D-8A05-5D94220958CA}" type="slidenum">
              <a:rPr lang="en-GB" altLang="en-US"/>
              <a:pPr>
                <a:defRPr/>
              </a:pPr>
              <a:t>‹#›</a:t>
            </a:fld>
            <a:endParaRPr lang="en-GB" altLang="en-US"/>
          </a:p>
        </p:txBody>
      </p:sp>
    </p:spTree>
    <p:extLst>
      <p:ext uri="{BB962C8B-B14F-4D97-AF65-F5344CB8AC3E}">
        <p14:creationId xmlns:p14="http://schemas.microsoft.com/office/powerpoint/2010/main" val="1302400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91FD5885-F9E6-4F46-9CCE-B14BD4C5BC31}" type="slidenum">
              <a:rPr lang="en-GB" altLang="en-US"/>
              <a:pPr>
                <a:defRPr/>
              </a:pPr>
              <a:t>‹#›</a:t>
            </a:fld>
            <a:endParaRPr lang="en-GB" altLang="en-US"/>
          </a:p>
        </p:txBody>
      </p:sp>
    </p:spTree>
    <p:extLst>
      <p:ext uri="{BB962C8B-B14F-4D97-AF65-F5344CB8AC3E}">
        <p14:creationId xmlns:p14="http://schemas.microsoft.com/office/powerpoint/2010/main" val="4216853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6EB0E48A-7BAB-4CFA-8435-71487F4333A8}" type="slidenum">
              <a:rPr lang="en-GB" altLang="en-US"/>
              <a:pPr>
                <a:defRPr/>
              </a:pPr>
              <a:t>‹#›</a:t>
            </a:fld>
            <a:endParaRPr lang="en-GB" altLang="en-US"/>
          </a:p>
        </p:txBody>
      </p:sp>
    </p:spTree>
    <p:extLst>
      <p:ext uri="{BB962C8B-B14F-4D97-AF65-F5344CB8AC3E}">
        <p14:creationId xmlns:p14="http://schemas.microsoft.com/office/powerpoint/2010/main" val="933113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FC3D9C5E-A2BF-451B-989F-C830E7D3B5CF}" type="slidenum">
              <a:rPr lang="en-GB" altLang="en-US"/>
              <a:pPr>
                <a:defRPr/>
              </a:pPr>
              <a:t>‹#›</a:t>
            </a:fld>
            <a:endParaRPr lang="en-GB" altLang="en-US"/>
          </a:p>
        </p:txBody>
      </p:sp>
    </p:spTree>
    <p:extLst>
      <p:ext uri="{BB962C8B-B14F-4D97-AF65-F5344CB8AC3E}">
        <p14:creationId xmlns:p14="http://schemas.microsoft.com/office/powerpoint/2010/main" val="1362048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831CA5E1-9AA7-433C-9428-7DE5D75BDE4A}" type="slidenum">
              <a:rPr lang="en-GB" altLang="en-US"/>
              <a:pPr>
                <a:defRPr/>
              </a:pPr>
              <a:t>‹#›</a:t>
            </a:fld>
            <a:endParaRPr lang="en-GB" altLang="en-US"/>
          </a:p>
        </p:txBody>
      </p:sp>
    </p:spTree>
    <p:extLst>
      <p:ext uri="{BB962C8B-B14F-4D97-AF65-F5344CB8AC3E}">
        <p14:creationId xmlns:p14="http://schemas.microsoft.com/office/powerpoint/2010/main" val="2593173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9ACE0521-F32D-4CCB-BB56-D83E54271ECE}" type="slidenum">
              <a:rPr lang="en-GB" altLang="en-US"/>
              <a:pPr>
                <a:defRPr/>
              </a:pPr>
              <a:t>‹#›</a:t>
            </a:fld>
            <a:endParaRPr lang="en-GB" altLang="en-US"/>
          </a:p>
        </p:txBody>
      </p:sp>
    </p:spTree>
    <p:extLst>
      <p:ext uri="{BB962C8B-B14F-4D97-AF65-F5344CB8AC3E}">
        <p14:creationId xmlns:p14="http://schemas.microsoft.com/office/powerpoint/2010/main" val="2883864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5BE06EE8-8427-40A6-A6D0-0809CFFC4309}" type="slidenum">
              <a:rPr lang="en-GB" altLang="en-US"/>
              <a:pPr>
                <a:defRPr/>
              </a:pPr>
              <a:t>‹#›</a:t>
            </a:fld>
            <a:endParaRPr lang="en-GB" altLang="en-US"/>
          </a:p>
        </p:txBody>
      </p:sp>
    </p:spTree>
    <p:extLst>
      <p:ext uri="{BB962C8B-B14F-4D97-AF65-F5344CB8AC3E}">
        <p14:creationId xmlns:p14="http://schemas.microsoft.com/office/powerpoint/2010/main" val="3937970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B9EF8AE8-CCF3-4EE0-B9DF-34DE1481A219}" type="slidenum">
              <a:rPr lang="en-GB" altLang="en-US"/>
              <a:pPr>
                <a:defRPr/>
              </a:pPr>
              <a:t>‹#›</a:t>
            </a:fld>
            <a:endParaRPr lang="en-GB" altLang="en-US"/>
          </a:p>
        </p:txBody>
      </p:sp>
    </p:spTree>
    <p:extLst>
      <p:ext uri="{BB962C8B-B14F-4D97-AF65-F5344CB8AC3E}">
        <p14:creationId xmlns:p14="http://schemas.microsoft.com/office/powerpoint/2010/main" val="3935360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850C43D3-E630-4BCB-B22F-914809805804}" type="slidenum">
              <a:rPr lang="en-GB" altLang="en-US"/>
              <a:pPr>
                <a:defRPr/>
              </a:pPr>
              <a:t>‹#›</a:t>
            </a:fld>
            <a:endParaRPr lang="en-GB" altLang="en-US"/>
          </a:p>
        </p:txBody>
      </p:sp>
    </p:spTree>
    <p:extLst>
      <p:ext uri="{BB962C8B-B14F-4D97-AF65-F5344CB8AC3E}">
        <p14:creationId xmlns:p14="http://schemas.microsoft.com/office/powerpoint/2010/main" val="3420105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6DDFDEF9-FAD5-41CE-AB4A-965499E5248C}"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16.wmf"/><Relationship Id="rId4"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4.bin"/><Relationship Id="rId1" Type="http://schemas.openxmlformats.org/officeDocument/2006/relationships/slideLayout" Target="../slideLayouts/slideLayout2.xml"/><Relationship Id="rId5" Type="http://schemas.openxmlformats.org/officeDocument/2006/relationships/image" Target="../media/image18.wmf"/><Relationship Id="rId4"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8.bin"/><Relationship Id="rId1" Type="http://schemas.openxmlformats.org/officeDocument/2006/relationships/slideLayout" Target="../slideLayouts/slideLayout2.xml"/><Relationship Id="rId5" Type="http://schemas.openxmlformats.org/officeDocument/2006/relationships/image" Target="../media/image22.wmf"/><Relationship Id="rId4" Type="http://schemas.openxmlformats.org/officeDocument/2006/relationships/oleObject" Target="../embeddings/oleObject9.bin"/></Relationships>
</file>

<file path=ppt/slides/_rels/slide18.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10.bin"/><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oleObject" Target="../embeddings/oleObject11.bin"/></Relationships>
</file>

<file path=ppt/slides/_rels/slide19.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wmf"/><Relationship Id="rId1" Type="http://schemas.openxmlformats.org/officeDocument/2006/relationships/slideLayout" Target="../slideLayouts/slideLayout2.xml"/><Relationship Id="rId5" Type="http://schemas.openxmlformats.org/officeDocument/2006/relationships/image" Target="../media/image34.wmf"/><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wmf"/><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emf"/><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oleObject" Target="../embeddings/oleObject14.bin"/><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wmf"/><Relationship Id="rId7" Type="http://schemas.openxmlformats.org/officeDocument/2006/relationships/image" Target="../media/image51.png"/><Relationship Id="rId2" Type="http://schemas.openxmlformats.org/officeDocument/2006/relationships/image" Target="../media/image46.wmf"/><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wmf"/><Relationship Id="rId7" Type="http://schemas.openxmlformats.org/officeDocument/2006/relationships/image" Target="../media/image59.png"/><Relationship Id="rId2" Type="http://schemas.openxmlformats.org/officeDocument/2006/relationships/image" Target="../media/image54.wmf"/><Relationship Id="rId1" Type="http://schemas.openxmlformats.org/officeDocument/2006/relationships/slideLayout" Target="../slideLayouts/slideLayout2.xml"/><Relationship Id="rId6" Type="http://schemas.openxmlformats.org/officeDocument/2006/relationships/image" Target="../media/image58.wmf"/><Relationship Id="rId5" Type="http://schemas.openxmlformats.org/officeDocument/2006/relationships/image" Target="../media/image57.wmf"/><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8.wmf"/><Relationship Id="rId7" Type="http://schemas.openxmlformats.org/officeDocument/2006/relationships/image" Target="../media/image61.png"/><Relationship Id="rId2" Type="http://schemas.openxmlformats.org/officeDocument/2006/relationships/image" Target="../media/image57.wmf"/><Relationship Id="rId1" Type="http://schemas.openxmlformats.org/officeDocument/2006/relationships/slideLayout" Target="../slideLayouts/slideLayout2.xml"/><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oleObject" Target="../embeddings/oleObject16.bin"/><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oleObject" Target="../embeddings/oleObject17.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hyperlink" Target="https://doi.org/10.1007/s10144-008-0080-x" TargetMode="External"/><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4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hyperlink" Target="https://doi.org/10.1007/s10144-008-0080-x"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2.jpeg"/><Relationship Id="rId4" Type="http://schemas.openxmlformats.org/officeDocument/2006/relationships/image" Target="../media/image7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8.png"/><Relationship Id="rId7" Type="http://schemas.openxmlformats.org/officeDocument/2006/relationships/image" Target="../media/image53.png"/><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35.png"/><Relationship Id="rId4" Type="http://schemas.openxmlformats.org/officeDocument/2006/relationships/oleObject" Target="../embeddings/oleObject19.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685800" y="2178050"/>
            <a:ext cx="7772400" cy="1143000"/>
          </a:xfrm>
        </p:spPr>
        <p:txBody>
          <a:bodyPr>
            <a:normAutofit fontScale="90000"/>
          </a:bodyPr>
          <a:lstStyle/>
          <a:p>
            <a:pPr eaLnBrk="1" hangingPunct="1">
              <a:defRPr/>
            </a:pPr>
            <a:r>
              <a:rPr lang="en-US" sz="3100" dirty="0"/>
              <a:t>2023-24</a:t>
            </a:r>
            <a:br>
              <a:rPr lang="en-US" sz="3100" dirty="0"/>
            </a:br>
            <a:r>
              <a:rPr lang="en-US" sz="3100" dirty="0"/>
              <a:t>2-1 Interspecific competition between two species</a:t>
            </a:r>
            <a:br>
              <a:rPr lang="en-US" sz="4000" dirty="0"/>
            </a:br>
            <a:r>
              <a:rPr lang="en-US" sz="4000" dirty="0"/>
              <a:t>The </a:t>
            </a:r>
            <a:r>
              <a:rPr lang="en-US" sz="4000" dirty="0" err="1"/>
              <a:t>Lotka</a:t>
            </a:r>
            <a:r>
              <a:rPr lang="en-US" sz="4000" dirty="0"/>
              <a:t>-Volterra Interaction Model </a:t>
            </a:r>
            <a:endParaRPr lang="en-GB" sz="4300" dirty="0">
              <a:cs typeface="Arial" charset="0"/>
            </a:endParaRPr>
          </a:p>
        </p:txBody>
      </p:sp>
      <p:sp>
        <p:nvSpPr>
          <p:cNvPr id="3075" name="Text Box 3"/>
          <p:cNvSpPr txBox="1">
            <a:spLocks noChangeArrowheads="1"/>
          </p:cNvSpPr>
          <p:nvPr/>
        </p:nvSpPr>
        <p:spPr bwMode="auto">
          <a:xfrm>
            <a:off x="1524000" y="3565525"/>
            <a:ext cx="62484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2400" dirty="0">
                <a:latin typeface="Arial" panose="020B0604020202020204" pitchFamily="34" charset="0"/>
              </a:rPr>
              <a:t>Vincent Jansen</a:t>
            </a:r>
          </a:p>
          <a:p>
            <a:pPr algn="ctr" eaLnBrk="1" hangingPunct="1">
              <a:spcBef>
                <a:spcPct val="50000"/>
              </a:spcBef>
              <a:buFontTx/>
              <a:buNone/>
            </a:pPr>
            <a:r>
              <a:rPr lang="en-GB" altLang="en-US" sz="2400" dirty="0">
                <a:latin typeface="Arial" panose="020B0604020202020204" pitchFamily="34" charset="0"/>
              </a:rPr>
              <a:t>vincent.jansen@rhul.ac.uk</a:t>
            </a:r>
          </a:p>
        </p:txBody>
      </p:sp>
      <p:pic>
        <p:nvPicPr>
          <p:cNvPr id="3076" name="Picture 6" descr="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8488" y="198438"/>
            <a:ext cx="20161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p:nvPr>
        </p:nvSpPr>
        <p:spPr>
          <a:xfrm>
            <a:off x="685800" y="228600"/>
            <a:ext cx="7772400" cy="1143000"/>
          </a:xfrm>
        </p:spPr>
        <p:txBody>
          <a:bodyPr/>
          <a:lstStyle/>
          <a:p>
            <a:pPr eaLnBrk="1" hangingPunct="1"/>
            <a:r>
              <a:rPr lang="en-GB" altLang="en-US"/>
              <a:t>Gause’s experiments</a:t>
            </a:r>
          </a:p>
        </p:txBody>
      </p:sp>
      <p:sp>
        <p:nvSpPr>
          <p:cNvPr id="14339" name="Rectangle 3"/>
          <p:cNvSpPr>
            <a:spLocks noGrp="1"/>
          </p:cNvSpPr>
          <p:nvPr>
            <p:ph type="body" idx="1"/>
          </p:nvPr>
        </p:nvSpPr>
        <p:spPr>
          <a:xfrm>
            <a:off x="533400" y="1828800"/>
            <a:ext cx="3886200" cy="2743200"/>
          </a:xfrm>
        </p:spPr>
        <p:txBody>
          <a:bodyPr/>
          <a:lstStyle/>
          <a:p>
            <a:pPr eaLnBrk="1" hangingPunct="1"/>
            <a:r>
              <a:rPr lang="en-GB" altLang="en-US"/>
              <a:t>He found coexistence</a:t>
            </a:r>
          </a:p>
          <a:p>
            <a:pPr eaLnBrk="1" hangingPunct="1"/>
            <a:r>
              <a:rPr lang="en-GB" altLang="en-US"/>
              <a:t>The population sizes are smaller in mixed cultures</a:t>
            </a:r>
          </a:p>
        </p:txBody>
      </p:sp>
      <p:pic>
        <p:nvPicPr>
          <p:cNvPr id="14340" name="Picture 4" descr="The image “file:///C:/MyDocuments/teaching/BS3120/The%20Struggle%20for%20Existence%20by%20G_%20F_%20Gause_files/fig18.gif” cannot be displayed, because it contains err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584325"/>
            <a:ext cx="45720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AutoShape 5" descr="Blue tissue paper">
            <a:hlinkClick r:id="" action="ppaction://noaction" highlightClick="1"/>
          </p:cNvPr>
          <p:cNvSpPr>
            <a:spLocks noChangeArrowheads="1"/>
          </p:cNvSpPr>
          <p:nvPr/>
        </p:nvSpPr>
        <p:spPr bwMode="auto">
          <a:xfrm>
            <a:off x="8686800" y="6400800"/>
            <a:ext cx="533400" cy="533400"/>
          </a:xfrm>
          <a:prstGeom prst="actionButtonForwardNext">
            <a:avLst/>
          </a:prstGeom>
          <a:blipFill dpi="0" rotWithShape="0">
            <a:blip r:embed="rId4"/>
            <a:srcRect/>
            <a:tile tx="0" ty="0" sx="100000" sy="100000" flip="none" algn="tl"/>
          </a:blip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pic>
        <p:nvPicPr>
          <p:cNvPr id="21607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5" y="1412875"/>
            <a:ext cx="5508625" cy="554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07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9713" y="1412875"/>
            <a:ext cx="3824287" cy="573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216070"/>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160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a:xfrm>
            <a:off x="685800" y="228600"/>
            <a:ext cx="7772400" cy="1143000"/>
          </a:xfrm>
        </p:spPr>
        <p:txBody>
          <a:bodyPr/>
          <a:lstStyle/>
          <a:p>
            <a:pPr eaLnBrk="1" hangingPunct="1"/>
            <a:r>
              <a:rPr lang="en-GB" altLang="en-US"/>
              <a:t>Gause’s experiments</a:t>
            </a:r>
          </a:p>
        </p:txBody>
      </p:sp>
      <p:sp>
        <p:nvSpPr>
          <p:cNvPr id="16387" name="Rectangle 3"/>
          <p:cNvSpPr>
            <a:spLocks noGrp="1"/>
          </p:cNvSpPr>
          <p:nvPr>
            <p:ph type="body" idx="1"/>
          </p:nvPr>
        </p:nvSpPr>
        <p:spPr>
          <a:xfrm>
            <a:off x="381000" y="1752600"/>
            <a:ext cx="5257800" cy="4572000"/>
          </a:xfrm>
        </p:spPr>
        <p:txBody>
          <a:bodyPr/>
          <a:lstStyle/>
          <a:p>
            <a:pPr marL="609600" indent="-609600" eaLnBrk="1" hangingPunct="1"/>
            <a:r>
              <a:rPr lang="en-GB" altLang="en-US"/>
              <a:t>Next look at the competition between two very similar species:</a:t>
            </a:r>
          </a:p>
          <a:p>
            <a:pPr marL="609600" indent="-609600" eaLnBrk="1" hangingPunct="1">
              <a:buFontTx/>
              <a:buAutoNum type="arabicPeriod"/>
            </a:pPr>
            <a:r>
              <a:rPr lang="en-GB" altLang="en-US"/>
              <a:t> </a:t>
            </a:r>
            <a:r>
              <a:rPr lang="en-GB" altLang="en-US" i="1"/>
              <a:t>Paramecium caudatum</a:t>
            </a:r>
          </a:p>
          <a:p>
            <a:pPr marL="609600" indent="-609600" eaLnBrk="1" hangingPunct="1">
              <a:buFontTx/>
              <a:buAutoNum type="arabicPeriod"/>
            </a:pPr>
            <a:r>
              <a:rPr lang="en-GB" altLang="en-US"/>
              <a:t> </a:t>
            </a:r>
            <a:r>
              <a:rPr lang="en-GB" altLang="en-US" i="1"/>
              <a:t>Paramecium aurelia</a:t>
            </a:r>
          </a:p>
        </p:txBody>
      </p:sp>
      <p:pic>
        <p:nvPicPr>
          <p:cNvPr id="16388" name="Picture 4" descr="fig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500" y="1779588"/>
            <a:ext cx="5143500"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Rectangle 5"/>
          <p:cNvSpPr>
            <a:spLocks noChangeArrowheads="1"/>
          </p:cNvSpPr>
          <p:nvPr/>
        </p:nvSpPr>
        <p:spPr bwMode="auto">
          <a:xfrm>
            <a:off x="8610600" y="1524000"/>
            <a:ext cx="1600200" cy="434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a:xfrm>
            <a:off x="685800" y="228600"/>
            <a:ext cx="7772400" cy="1143000"/>
          </a:xfrm>
        </p:spPr>
        <p:txBody>
          <a:bodyPr/>
          <a:lstStyle/>
          <a:p>
            <a:pPr eaLnBrk="1" hangingPunct="1"/>
            <a:r>
              <a:rPr lang="en-GB" altLang="en-US"/>
              <a:t>Gause’s experiments</a:t>
            </a:r>
          </a:p>
        </p:txBody>
      </p:sp>
      <p:sp>
        <p:nvSpPr>
          <p:cNvPr id="17411" name="Rectangle 3"/>
          <p:cNvSpPr>
            <a:spLocks noGrp="1"/>
          </p:cNvSpPr>
          <p:nvPr>
            <p:ph type="body" idx="1"/>
          </p:nvPr>
        </p:nvSpPr>
        <p:spPr>
          <a:xfrm>
            <a:off x="533400" y="5638800"/>
            <a:ext cx="7620000" cy="1447800"/>
          </a:xfrm>
        </p:spPr>
        <p:txBody>
          <a:bodyPr/>
          <a:lstStyle/>
          <a:p>
            <a:pPr eaLnBrk="1" hangingPunct="1"/>
            <a:r>
              <a:rPr lang="en-GB" altLang="en-US"/>
              <a:t>He found exclusion of one species by another</a:t>
            </a:r>
          </a:p>
        </p:txBody>
      </p:sp>
      <p:pic>
        <p:nvPicPr>
          <p:cNvPr id="17412" name="Picture 4" descr="fig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19200"/>
            <a:ext cx="636270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AutoShape 5" descr="Blue tissue paper">
            <a:hlinkClick r:id="" action="ppaction://noaction" highlightClick="1"/>
          </p:cNvPr>
          <p:cNvSpPr>
            <a:spLocks noChangeArrowheads="1"/>
          </p:cNvSpPr>
          <p:nvPr/>
        </p:nvSpPr>
        <p:spPr bwMode="auto">
          <a:xfrm>
            <a:off x="8229600" y="6019800"/>
            <a:ext cx="533400" cy="533400"/>
          </a:xfrm>
          <a:prstGeom prst="actionButtonForwardNext">
            <a:avLst/>
          </a:prstGeom>
          <a:blipFill dpi="0" rotWithShape="0">
            <a:blip r:embed="rId3"/>
            <a:srcRect/>
            <a:tile tx="0" ty="0" sx="100000" sy="100000" flip="none" algn="tl"/>
          </a:blip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title"/>
          </p:nvPr>
        </p:nvSpPr>
        <p:spPr/>
        <p:txBody>
          <a:bodyPr/>
          <a:lstStyle/>
          <a:p>
            <a:pPr eaLnBrk="1" hangingPunct="1"/>
            <a:r>
              <a:rPr lang="en-GB" altLang="en-US"/>
              <a:t>Logistic Growth</a:t>
            </a:r>
          </a:p>
        </p:txBody>
      </p:sp>
      <p:sp>
        <p:nvSpPr>
          <p:cNvPr id="18435" name="Rectangle 3"/>
          <p:cNvSpPr>
            <a:spLocks noGrp="1"/>
          </p:cNvSpPr>
          <p:nvPr>
            <p:ph type="body" idx="1"/>
          </p:nvPr>
        </p:nvSpPr>
        <p:spPr>
          <a:xfrm>
            <a:off x="685800" y="1752600"/>
            <a:ext cx="7772400" cy="4114800"/>
          </a:xfrm>
        </p:spPr>
        <p:txBody>
          <a:bodyPr/>
          <a:lstStyle/>
          <a:p>
            <a:pPr eaLnBrk="1" hangingPunct="1"/>
            <a:r>
              <a:rPr lang="en-GB" altLang="en-US"/>
              <a:t>Intraspecific competition can be described by the logistic model</a:t>
            </a:r>
          </a:p>
          <a:p>
            <a:pPr eaLnBrk="1" hangingPunct="1"/>
            <a:endParaRPr lang="en-GB" altLang="en-US"/>
          </a:p>
          <a:p>
            <a:pPr eaLnBrk="1" hangingPunct="1"/>
            <a:endParaRPr lang="en-GB" altLang="en-US"/>
          </a:p>
          <a:p>
            <a:pPr eaLnBrk="1" hangingPunct="1"/>
            <a:r>
              <a:rPr lang="en-GB" altLang="en-US"/>
              <a:t>The per capita growth rate decreased with increasing population size:</a:t>
            </a:r>
          </a:p>
          <a:p>
            <a:pPr eaLnBrk="1" hangingPunct="1"/>
            <a:endParaRPr lang="en-GB" altLang="en-US"/>
          </a:p>
        </p:txBody>
      </p:sp>
      <p:graphicFrame>
        <p:nvGraphicFramePr>
          <p:cNvPr id="18436" name="Object 4"/>
          <p:cNvGraphicFramePr>
            <a:graphicFrameLocks noChangeAspect="1"/>
          </p:cNvGraphicFramePr>
          <p:nvPr/>
        </p:nvGraphicFramePr>
        <p:xfrm>
          <a:off x="1965325" y="2897188"/>
          <a:ext cx="2928938" cy="1077912"/>
        </p:xfrm>
        <a:graphic>
          <a:graphicData uri="http://schemas.openxmlformats.org/presentationml/2006/ole">
            <mc:AlternateContent xmlns:mc="http://schemas.openxmlformats.org/markup-compatibility/2006">
              <mc:Choice xmlns:v="urn:schemas-microsoft-com:vml" Requires="v">
                <p:oleObj name="Equation" r:id="rId2" imgW="1066337" imgH="393529" progId="Equation.3">
                  <p:embed/>
                </p:oleObj>
              </mc:Choice>
              <mc:Fallback>
                <p:oleObj name="Equation" r:id="rId2" imgW="1066337" imgH="393529"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325" y="2897188"/>
                        <a:ext cx="2928938" cy="1077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7" name="Object 5"/>
          <p:cNvGraphicFramePr>
            <a:graphicFrameLocks noChangeAspect="1"/>
          </p:cNvGraphicFramePr>
          <p:nvPr/>
        </p:nvGraphicFramePr>
        <p:xfrm>
          <a:off x="2960688" y="5594350"/>
          <a:ext cx="1535112" cy="557213"/>
        </p:xfrm>
        <a:graphic>
          <a:graphicData uri="http://schemas.openxmlformats.org/presentationml/2006/ole">
            <mc:AlternateContent xmlns:mc="http://schemas.openxmlformats.org/markup-compatibility/2006">
              <mc:Choice xmlns:v="urn:schemas-microsoft-com:vml" Requires="v">
                <p:oleObj name="Equation" r:id="rId4" imgW="558558" imgH="203112" progId="Equation.3">
                  <p:embed/>
                </p:oleObj>
              </mc:Choice>
              <mc:Fallback>
                <p:oleObj name="Equation" r:id="rId4" imgW="558558" imgH="203112"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0688" y="5594350"/>
                        <a:ext cx="1535112"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pPr eaLnBrk="1" hangingPunct="1"/>
            <a:r>
              <a:rPr lang="en-GB" altLang="en-US"/>
              <a:t>Generalised Logistic Growth</a:t>
            </a:r>
          </a:p>
        </p:txBody>
      </p:sp>
      <p:sp>
        <p:nvSpPr>
          <p:cNvPr id="19459" name="Rectangle 3"/>
          <p:cNvSpPr>
            <a:spLocks noGrp="1"/>
          </p:cNvSpPr>
          <p:nvPr>
            <p:ph type="body" idx="1"/>
          </p:nvPr>
        </p:nvSpPr>
        <p:spPr>
          <a:xfrm>
            <a:off x="685800" y="2057400"/>
            <a:ext cx="7772400" cy="4114800"/>
          </a:xfrm>
        </p:spPr>
        <p:txBody>
          <a:bodyPr/>
          <a:lstStyle/>
          <a:p>
            <a:pPr eaLnBrk="1" hangingPunct="1"/>
            <a:r>
              <a:rPr lang="en-GB" altLang="en-US"/>
              <a:t>To describe competition between two species we will use</a:t>
            </a:r>
          </a:p>
          <a:p>
            <a:pPr eaLnBrk="1" hangingPunct="1">
              <a:buFont typeface="Arial" panose="020B0604020202020204" pitchFamily="34" charset="0"/>
              <a:buNone/>
            </a:pPr>
            <a:r>
              <a:rPr lang="en-GB" altLang="en-US"/>
              <a:t>		</a:t>
            </a:r>
            <a:r>
              <a:rPr lang="en-GB" altLang="en-US" i="1">
                <a:latin typeface="Times New Roman" panose="02020603050405020304" pitchFamily="18" charset="0"/>
              </a:rPr>
              <a:t>N</a:t>
            </a:r>
            <a:r>
              <a:rPr lang="en-GB" altLang="en-US" i="1" baseline="-25000">
                <a:latin typeface="Times New Roman" panose="02020603050405020304" pitchFamily="18" charset="0"/>
              </a:rPr>
              <a:t>1</a:t>
            </a:r>
            <a:r>
              <a:rPr lang="en-GB" altLang="en-US"/>
              <a:t>: size of pop. of species 1 </a:t>
            </a:r>
          </a:p>
          <a:p>
            <a:pPr eaLnBrk="1" hangingPunct="1">
              <a:buFont typeface="Arial" panose="020B0604020202020204" pitchFamily="34" charset="0"/>
              <a:buNone/>
            </a:pPr>
            <a:r>
              <a:rPr lang="en-GB" altLang="en-US" i="1">
                <a:latin typeface="Times New Roman" panose="02020603050405020304" pitchFamily="18" charset="0"/>
              </a:rPr>
              <a:t>		N</a:t>
            </a:r>
            <a:r>
              <a:rPr lang="en-GB" altLang="en-US" i="1" baseline="-25000">
                <a:latin typeface="Times New Roman" panose="02020603050405020304" pitchFamily="18" charset="0"/>
              </a:rPr>
              <a:t>2</a:t>
            </a:r>
            <a:r>
              <a:rPr lang="en-GB" altLang="en-US"/>
              <a:t>: size of pop. of species 2</a:t>
            </a:r>
          </a:p>
          <a:p>
            <a:pPr eaLnBrk="1" hangingPunct="1"/>
            <a:r>
              <a:rPr lang="en-GB" altLang="en-US"/>
              <a:t>The max. per capita growth rate of species 1 is </a:t>
            </a:r>
            <a:r>
              <a:rPr lang="en-GB" altLang="en-US" i="1">
                <a:latin typeface="Times New Roman" panose="02020603050405020304" pitchFamily="18" charset="0"/>
              </a:rPr>
              <a:t>r</a:t>
            </a:r>
            <a:r>
              <a:rPr lang="en-GB" altLang="en-US" i="1" baseline="-25000">
                <a:latin typeface="Times New Roman" panose="02020603050405020304" pitchFamily="18" charset="0"/>
              </a:rPr>
              <a:t>1</a:t>
            </a:r>
            <a:r>
              <a:rPr lang="en-GB" altLang="en-US"/>
              <a:t>, the carrying capacity of species 1 is </a:t>
            </a:r>
            <a:r>
              <a:rPr lang="en-GB" altLang="en-US" i="1">
                <a:latin typeface="Times New Roman" panose="02020603050405020304" pitchFamily="18" charset="0"/>
              </a:rPr>
              <a:t>k</a:t>
            </a:r>
            <a:r>
              <a:rPr lang="en-GB" altLang="en-US" i="1" baseline="-25000">
                <a:latin typeface="Times New Roman" panose="02020603050405020304" pitchFamily="18" charset="0"/>
              </a:rPr>
              <a:t>1 </a:t>
            </a:r>
            <a:r>
              <a:rPr lang="en-GB" altLang="en-US"/>
              <a:t> (</a:t>
            </a:r>
            <a:r>
              <a:rPr lang="en-GB" altLang="en-US" i="1">
                <a:latin typeface="Times New Roman" panose="02020603050405020304" pitchFamily="18" charset="0"/>
              </a:rPr>
              <a:t>r</a:t>
            </a:r>
            <a:r>
              <a:rPr lang="en-GB" altLang="en-US" i="1" baseline="-25000">
                <a:latin typeface="Times New Roman" panose="02020603050405020304" pitchFamily="18" charset="0"/>
              </a:rPr>
              <a:t>2</a:t>
            </a:r>
            <a:r>
              <a:rPr lang="en-GB" altLang="en-US"/>
              <a:t>, </a:t>
            </a:r>
            <a:r>
              <a:rPr lang="en-GB" altLang="en-US" i="1">
                <a:latin typeface="Times New Roman" panose="02020603050405020304" pitchFamily="18" charset="0"/>
              </a:rPr>
              <a:t>k</a:t>
            </a:r>
            <a:r>
              <a:rPr lang="en-GB" altLang="en-US" i="1" baseline="-25000">
                <a:latin typeface="Times New Roman" panose="02020603050405020304" pitchFamily="18" charset="0"/>
              </a:rPr>
              <a:t>2</a:t>
            </a:r>
            <a:r>
              <a:rPr lang="en-GB" altLang="en-US"/>
              <a:t> for species 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p:nvPr>
        </p:nvSpPr>
        <p:spPr>
          <a:xfrm>
            <a:off x="685800" y="381000"/>
            <a:ext cx="7772400" cy="1143000"/>
          </a:xfrm>
        </p:spPr>
        <p:txBody>
          <a:bodyPr/>
          <a:lstStyle/>
          <a:p>
            <a:pPr eaLnBrk="1" hangingPunct="1"/>
            <a:r>
              <a:rPr lang="en-GB" altLang="en-US"/>
              <a:t>Generalised Logistic Growth</a:t>
            </a:r>
          </a:p>
        </p:txBody>
      </p:sp>
      <p:sp>
        <p:nvSpPr>
          <p:cNvPr id="20483" name="Rectangle 3"/>
          <p:cNvSpPr>
            <a:spLocks noGrp="1"/>
          </p:cNvSpPr>
          <p:nvPr>
            <p:ph type="body" idx="1"/>
          </p:nvPr>
        </p:nvSpPr>
        <p:spPr>
          <a:xfrm>
            <a:off x="685800" y="1600200"/>
            <a:ext cx="7772400" cy="4114800"/>
          </a:xfrm>
        </p:spPr>
        <p:txBody>
          <a:bodyPr/>
          <a:lstStyle/>
          <a:p>
            <a:pPr eaLnBrk="1" hangingPunct="1"/>
            <a:r>
              <a:rPr lang="en-GB" altLang="en-US" sz="2800"/>
              <a:t>We will assume that the </a:t>
            </a:r>
            <a:r>
              <a:rPr lang="en-GB" altLang="en-US" sz="2800" i="1"/>
              <a:t>per capita</a:t>
            </a:r>
            <a:r>
              <a:rPr lang="en-GB" altLang="en-US" sz="2800"/>
              <a:t> growth rate of species 1 will decrease with the density of species 1 and species 2:</a:t>
            </a:r>
          </a:p>
          <a:p>
            <a:pPr eaLnBrk="1" hangingPunct="1"/>
            <a:endParaRPr lang="en-GB" altLang="en-US" sz="2800"/>
          </a:p>
          <a:p>
            <a:pPr eaLnBrk="1" hangingPunct="1"/>
            <a:endParaRPr lang="en-GB" altLang="en-US" sz="2800"/>
          </a:p>
          <a:p>
            <a:pPr eaLnBrk="1" hangingPunct="1"/>
            <a:r>
              <a:rPr lang="en-GB" altLang="en-US" sz="2800"/>
              <a:t> </a:t>
            </a:r>
            <a:r>
              <a:rPr lang="en-GB" altLang="en-US" sz="2800">
                <a:latin typeface="Symbol" panose="05050102010706020507" pitchFamily="18" charset="2"/>
              </a:rPr>
              <a:t>a</a:t>
            </a:r>
            <a:r>
              <a:rPr lang="en-GB" altLang="en-US" sz="2800"/>
              <a:t> is the competition coefficient (also called the equivalence number)</a:t>
            </a:r>
          </a:p>
          <a:p>
            <a:pPr eaLnBrk="1" hangingPunct="1"/>
            <a:r>
              <a:rPr lang="en-GB" altLang="en-US" sz="2800"/>
              <a:t>Population growth of species 1:</a:t>
            </a:r>
          </a:p>
        </p:txBody>
      </p:sp>
      <p:graphicFrame>
        <p:nvGraphicFramePr>
          <p:cNvPr id="20484" name="Object 4"/>
          <p:cNvGraphicFramePr>
            <a:graphicFrameLocks noChangeAspect="1"/>
          </p:cNvGraphicFramePr>
          <p:nvPr/>
        </p:nvGraphicFramePr>
        <p:xfrm>
          <a:off x="2778125" y="3267075"/>
          <a:ext cx="2898775" cy="592138"/>
        </p:xfrm>
        <a:graphic>
          <a:graphicData uri="http://schemas.openxmlformats.org/presentationml/2006/ole">
            <mc:AlternateContent xmlns:mc="http://schemas.openxmlformats.org/markup-compatibility/2006">
              <mc:Choice xmlns:v="urn:schemas-microsoft-com:vml" Requires="v">
                <p:oleObj name="Equation" r:id="rId2" imgW="1053643" imgH="215806" progId="Equation.3">
                  <p:embed/>
                </p:oleObj>
              </mc:Choice>
              <mc:Fallback>
                <p:oleObj name="Equation" r:id="rId2" imgW="1053643" imgH="215806"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125" y="3267075"/>
                        <a:ext cx="2898775" cy="592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5" name="Object 5"/>
          <p:cNvGraphicFramePr>
            <a:graphicFrameLocks noChangeAspect="1"/>
          </p:cNvGraphicFramePr>
          <p:nvPr/>
        </p:nvGraphicFramePr>
        <p:xfrm>
          <a:off x="2009775" y="5614988"/>
          <a:ext cx="4435475" cy="1079500"/>
        </p:xfrm>
        <a:graphic>
          <a:graphicData uri="http://schemas.openxmlformats.org/presentationml/2006/ole">
            <mc:AlternateContent xmlns:mc="http://schemas.openxmlformats.org/markup-compatibility/2006">
              <mc:Choice xmlns:v="urn:schemas-microsoft-com:vml" Requires="v">
                <p:oleObj name="Equation" r:id="rId4" imgW="1612900" imgH="393700" progId="Equation.3">
                  <p:embed/>
                </p:oleObj>
              </mc:Choice>
              <mc:Fallback>
                <p:oleObj name="Equation" r:id="rId4" imgW="1612900" imgH="3937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9775" y="5614988"/>
                        <a:ext cx="4435475"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p:nvPr>
        </p:nvSpPr>
        <p:spPr>
          <a:xfrm>
            <a:off x="685800" y="381000"/>
            <a:ext cx="7772400" cy="1143000"/>
          </a:xfrm>
        </p:spPr>
        <p:txBody>
          <a:bodyPr/>
          <a:lstStyle/>
          <a:p>
            <a:pPr eaLnBrk="1" hangingPunct="1"/>
            <a:r>
              <a:rPr lang="en-GB" altLang="en-US"/>
              <a:t>Generalised Logistic Growth</a:t>
            </a:r>
          </a:p>
        </p:txBody>
      </p:sp>
      <p:sp>
        <p:nvSpPr>
          <p:cNvPr id="21507" name="Rectangle 3"/>
          <p:cNvSpPr>
            <a:spLocks noGrp="1"/>
          </p:cNvSpPr>
          <p:nvPr>
            <p:ph type="body" idx="1"/>
          </p:nvPr>
        </p:nvSpPr>
        <p:spPr>
          <a:xfrm>
            <a:off x="685800" y="1600200"/>
            <a:ext cx="7772400" cy="4114800"/>
          </a:xfrm>
        </p:spPr>
        <p:txBody>
          <a:bodyPr/>
          <a:lstStyle/>
          <a:p>
            <a:pPr eaLnBrk="1" hangingPunct="1"/>
            <a:r>
              <a:rPr lang="en-GB" altLang="en-US"/>
              <a:t>If the density of species 2 is constant, interspecific competition results in a reduction of the carrying capacity for species 1:</a:t>
            </a:r>
          </a:p>
          <a:p>
            <a:pPr eaLnBrk="1" hangingPunct="1"/>
            <a:endParaRPr lang="en-GB" altLang="en-US"/>
          </a:p>
          <a:p>
            <a:pPr eaLnBrk="1" hangingPunct="1"/>
            <a:endParaRPr lang="en-GB" altLang="en-US"/>
          </a:p>
          <a:p>
            <a:pPr eaLnBrk="1" hangingPunct="1">
              <a:buFont typeface="Arial" panose="020B0604020202020204" pitchFamily="34" charset="0"/>
              <a:buNone/>
            </a:pPr>
            <a:r>
              <a:rPr lang="en-GB" altLang="en-US"/>
              <a:t>Or</a:t>
            </a:r>
          </a:p>
        </p:txBody>
      </p:sp>
      <p:graphicFrame>
        <p:nvGraphicFramePr>
          <p:cNvPr id="21508" name="Object 4"/>
          <p:cNvGraphicFramePr>
            <a:graphicFrameLocks noChangeAspect="1"/>
          </p:cNvGraphicFramePr>
          <p:nvPr/>
        </p:nvGraphicFramePr>
        <p:xfrm>
          <a:off x="474663" y="4029075"/>
          <a:ext cx="3527425" cy="1846263"/>
        </p:xfrm>
        <a:graphic>
          <a:graphicData uri="http://schemas.openxmlformats.org/presentationml/2006/ole">
            <mc:AlternateContent xmlns:mc="http://schemas.openxmlformats.org/markup-compatibility/2006">
              <mc:Choice xmlns:v="urn:schemas-microsoft-com:vml" Requires="v">
                <p:oleObj name="Equation" r:id="rId2" imgW="1282700" imgH="673100" progId="Equation.3">
                  <p:embed/>
                </p:oleObj>
              </mc:Choice>
              <mc:Fallback>
                <p:oleObj name="Equation" r:id="rId2" imgW="1282700" imgH="6731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63" y="4029075"/>
                        <a:ext cx="3527425" cy="184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8"/>
          <p:cNvGrpSpPr>
            <a:grpSpLocks/>
          </p:cNvGrpSpPr>
          <p:nvPr/>
        </p:nvGrpSpPr>
        <p:grpSpPr bwMode="auto">
          <a:xfrm>
            <a:off x="539750" y="3124200"/>
            <a:ext cx="7461250" cy="3810000"/>
            <a:chOff x="340" y="1968"/>
            <a:chExt cx="4700" cy="2400"/>
          </a:xfrm>
        </p:grpSpPr>
        <p:sp>
          <p:nvSpPr>
            <p:cNvPr id="21510" name="Rectangle 6"/>
            <p:cNvSpPr>
              <a:spLocks noChangeArrowheads="1"/>
            </p:cNvSpPr>
            <p:nvPr/>
          </p:nvSpPr>
          <p:spPr bwMode="auto">
            <a:xfrm>
              <a:off x="340" y="2251"/>
              <a:ext cx="1799" cy="10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aphicFrame>
          <p:nvGraphicFramePr>
            <p:cNvPr id="21511" name="Object 7"/>
            <p:cNvGraphicFramePr>
              <a:graphicFrameLocks noChangeAspect="1"/>
            </p:cNvGraphicFramePr>
            <p:nvPr/>
          </p:nvGraphicFramePr>
          <p:xfrm>
            <a:off x="1776" y="1968"/>
            <a:ext cx="3264" cy="2400"/>
          </p:xfrm>
          <a:graphic>
            <a:graphicData uri="http://schemas.openxmlformats.org/presentationml/2006/ole">
              <mc:AlternateContent xmlns:mc="http://schemas.openxmlformats.org/markup-compatibility/2006">
                <mc:Choice xmlns:v="urn:schemas-microsoft-com:vml" Requires="v">
                  <p:oleObj name="Artwork" r:id="rId4" imgW="5180952" imgH="3809524" progId="Adobe.Illustrator.7">
                    <p:embed/>
                  </p:oleObj>
                </mc:Choice>
                <mc:Fallback>
                  <p:oleObj name="Artwork" r:id="rId4" imgW="5180952" imgH="3809524" progId="Adobe.Illustrator.7">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 y="1968"/>
                          <a:ext cx="3264" cy="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p:nvPr>
        </p:nvSpPr>
        <p:spPr>
          <a:xfrm>
            <a:off x="685800" y="381000"/>
            <a:ext cx="7772400" cy="1143000"/>
          </a:xfrm>
        </p:spPr>
        <p:txBody>
          <a:bodyPr/>
          <a:lstStyle/>
          <a:p>
            <a:pPr eaLnBrk="1" hangingPunct="1"/>
            <a:r>
              <a:rPr lang="en-GB" altLang="en-US"/>
              <a:t>Generalised Logistic Growth</a:t>
            </a:r>
          </a:p>
        </p:txBody>
      </p:sp>
      <p:sp>
        <p:nvSpPr>
          <p:cNvPr id="22531" name="Rectangle 3"/>
          <p:cNvSpPr>
            <a:spLocks noGrp="1"/>
          </p:cNvSpPr>
          <p:nvPr>
            <p:ph type="body" idx="1"/>
          </p:nvPr>
        </p:nvSpPr>
        <p:spPr>
          <a:xfrm>
            <a:off x="685800" y="1600200"/>
            <a:ext cx="7772400" cy="4114800"/>
          </a:xfrm>
        </p:spPr>
        <p:txBody>
          <a:bodyPr/>
          <a:lstStyle/>
          <a:p>
            <a:pPr eaLnBrk="1" hangingPunct="1"/>
            <a:r>
              <a:rPr lang="en-GB" altLang="en-US"/>
              <a:t>Similarly, for the </a:t>
            </a:r>
            <a:r>
              <a:rPr lang="en-GB" altLang="en-US" i="1"/>
              <a:t>per capita</a:t>
            </a:r>
            <a:r>
              <a:rPr lang="en-GB" altLang="en-US"/>
              <a:t> growth rate of species 2 we assume:</a:t>
            </a:r>
          </a:p>
          <a:p>
            <a:pPr eaLnBrk="1" hangingPunct="1"/>
            <a:endParaRPr lang="en-GB" altLang="en-US"/>
          </a:p>
          <a:p>
            <a:pPr eaLnBrk="1" hangingPunct="1"/>
            <a:endParaRPr lang="en-GB" altLang="en-US"/>
          </a:p>
          <a:p>
            <a:pPr eaLnBrk="1" hangingPunct="1"/>
            <a:r>
              <a:rPr lang="en-GB" altLang="en-US"/>
              <a:t> </a:t>
            </a:r>
            <a:r>
              <a:rPr lang="en-GB" altLang="en-US" i="1">
                <a:latin typeface="Symbol" panose="05050102010706020507" pitchFamily="18" charset="2"/>
              </a:rPr>
              <a:t>b</a:t>
            </a:r>
            <a:r>
              <a:rPr lang="en-GB" altLang="en-US"/>
              <a:t> is the competition coefficient (also called the equivalence number)</a:t>
            </a:r>
          </a:p>
          <a:p>
            <a:pPr eaLnBrk="1" hangingPunct="1"/>
            <a:r>
              <a:rPr lang="en-GB" altLang="en-US"/>
              <a:t>Population growth of species 2:</a:t>
            </a:r>
          </a:p>
        </p:txBody>
      </p:sp>
      <p:graphicFrame>
        <p:nvGraphicFramePr>
          <p:cNvPr id="22532" name="Object 4"/>
          <p:cNvGraphicFramePr>
            <a:graphicFrameLocks noChangeAspect="1"/>
          </p:cNvGraphicFramePr>
          <p:nvPr/>
        </p:nvGraphicFramePr>
        <p:xfrm>
          <a:off x="2771775" y="2997200"/>
          <a:ext cx="3003550" cy="592138"/>
        </p:xfrm>
        <a:graphic>
          <a:graphicData uri="http://schemas.openxmlformats.org/presentationml/2006/ole">
            <mc:AlternateContent xmlns:mc="http://schemas.openxmlformats.org/markup-compatibility/2006">
              <mc:Choice xmlns:v="urn:schemas-microsoft-com:vml" Requires="v">
                <p:oleObj name="Equation" r:id="rId2" imgW="1091726" imgH="215806" progId="Equation.3">
                  <p:embed/>
                </p:oleObj>
              </mc:Choice>
              <mc:Fallback>
                <p:oleObj name="Equation" r:id="rId2" imgW="1091726" imgH="215806"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997200"/>
                        <a:ext cx="3003550" cy="592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3" name="Object 5"/>
          <p:cNvGraphicFramePr>
            <a:graphicFrameLocks noChangeAspect="1"/>
          </p:cNvGraphicFramePr>
          <p:nvPr/>
        </p:nvGraphicFramePr>
        <p:xfrm>
          <a:off x="1905000" y="5614988"/>
          <a:ext cx="4645025" cy="1079500"/>
        </p:xfrm>
        <a:graphic>
          <a:graphicData uri="http://schemas.openxmlformats.org/presentationml/2006/ole">
            <mc:AlternateContent xmlns:mc="http://schemas.openxmlformats.org/markup-compatibility/2006">
              <mc:Choice xmlns:v="urn:schemas-microsoft-com:vml" Requires="v">
                <p:oleObj name="Equation" r:id="rId4" imgW="1688367" imgH="393529" progId="Equation.3">
                  <p:embed/>
                </p:oleObj>
              </mc:Choice>
              <mc:Fallback>
                <p:oleObj name="Equation" r:id="rId4" imgW="1688367" imgH="393529"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5614988"/>
                        <a:ext cx="4645025"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a:xfrm>
            <a:off x="685800" y="381000"/>
            <a:ext cx="7772400" cy="1143000"/>
          </a:xfrm>
        </p:spPr>
        <p:txBody>
          <a:bodyPr/>
          <a:lstStyle/>
          <a:p>
            <a:pPr eaLnBrk="1" hangingPunct="1"/>
            <a:r>
              <a:rPr lang="en-GB" altLang="en-US"/>
              <a:t>Generalised Logistic Growth</a:t>
            </a:r>
          </a:p>
        </p:txBody>
      </p:sp>
      <p:sp>
        <p:nvSpPr>
          <p:cNvPr id="23555" name="Rectangle 3"/>
          <p:cNvSpPr>
            <a:spLocks noGrp="1"/>
          </p:cNvSpPr>
          <p:nvPr>
            <p:ph type="body" idx="1"/>
          </p:nvPr>
        </p:nvSpPr>
        <p:spPr>
          <a:xfrm>
            <a:off x="685800" y="1600200"/>
            <a:ext cx="7772400" cy="4114800"/>
          </a:xfrm>
        </p:spPr>
        <p:txBody>
          <a:bodyPr/>
          <a:lstStyle/>
          <a:p>
            <a:pPr eaLnBrk="1" hangingPunct="1"/>
            <a:r>
              <a:rPr lang="en-GB" altLang="en-US"/>
              <a:t>If the density of species 1 were constant, interspecific competition results in a reduction of the carrying capacity for species 2:</a:t>
            </a:r>
          </a:p>
          <a:p>
            <a:pPr eaLnBrk="1" hangingPunct="1"/>
            <a:endParaRPr lang="en-GB" altLang="en-US"/>
          </a:p>
          <a:p>
            <a:pPr eaLnBrk="1" hangingPunct="1"/>
            <a:endParaRPr lang="en-GB" altLang="en-US"/>
          </a:p>
          <a:p>
            <a:pPr eaLnBrk="1" hangingPunct="1">
              <a:buFont typeface="Arial" panose="020B0604020202020204" pitchFamily="34" charset="0"/>
              <a:buNone/>
            </a:pPr>
            <a:r>
              <a:rPr lang="en-GB" altLang="en-US"/>
              <a:t>Or</a:t>
            </a:r>
          </a:p>
        </p:txBody>
      </p:sp>
      <p:graphicFrame>
        <p:nvGraphicFramePr>
          <p:cNvPr id="23556" name="Object 4"/>
          <p:cNvGraphicFramePr>
            <a:graphicFrameLocks noChangeAspect="1"/>
          </p:cNvGraphicFramePr>
          <p:nvPr/>
        </p:nvGraphicFramePr>
        <p:xfrm>
          <a:off x="523875" y="4213225"/>
          <a:ext cx="3378200" cy="1717675"/>
        </p:xfrm>
        <a:graphic>
          <a:graphicData uri="http://schemas.openxmlformats.org/presentationml/2006/ole">
            <mc:AlternateContent xmlns:mc="http://schemas.openxmlformats.org/markup-compatibility/2006">
              <mc:Choice xmlns:v="urn:schemas-microsoft-com:vml" Requires="v">
                <p:oleObj name="Equation" r:id="rId2" imgW="1320227" imgH="672808" progId="Equation.3">
                  <p:embed/>
                </p:oleObj>
              </mc:Choice>
              <mc:Fallback>
                <p:oleObj name="Equation" r:id="rId2" imgW="1320227" imgH="672808"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 y="4213225"/>
                        <a:ext cx="3378200" cy="171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8"/>
          <p:cNvGrpSpPr>
            <a:grpSpLocks/>
          </p:cNvGrpSpPr>
          <p:nvPr/>
        </p:nvGrpSpPr>
        <p:grpSpPr bwMode="auto">
          <a:xfrm>
            <a:off x="490538" y="3200400"/>
            <a:ext cx="8064500" cy="3810000"/>
            <a:chOff x="-49" y="1680"/>
            <a:chExt cx="5080" cy="2400"/>
          </a:xfrm>
        </p:grpSpPr>
        <p:sp>
          <p:nvSpPr>
            <p:cNvPr id="23558" name="Rectangle 6"/>
            <p:cNvSpPr>
              <a:spLocks noChangeArrowheads="1"/>
            </p:cNvSpPr>
            <p:nvPr/>
          </p:nvSpPr>
          <p:spPr bwMode="auto">
            <a:xfrm>
              <a:off x="-49" y="2038"/>
              <a:ext cx="2208" cy="9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aphicFrame>
          <p:nvGraphicFramePr>
            <p:cNvPr id="23559" name="Object 7"/>
            <p:cNvGraphicFramePr>
              <a:graphicFrameLocks noChangeAspect="1"/>
            </p:cNvGraphicFramePr>
            <p:nvPr/>
          </p:nvGraphicFramePr>
          <p:xfrm>
            <a:off x="1767" y="1680"/>
            <a:ext cx="3264" cy="2400"/>
          </p:xfrm>
          <a:graphic>
            <a:graphicData uri="http://schemas.openxmlformats.org/presentationml/2006/ole">
              <mc:AlternateContent xmlns:mc="http://schemas.openxmlformats.org/markup-compatibility/2006">
                <mc:Choice xmlns:v="urn:schemas-microsoft-com:vml" Requires="v">
                  <p:oleObj name="Artwork" r:id="rId4" imgW="5180952" imgH="3809524" progId="Adobe.Illustrator.7">
                    <p:embed/>
                  </p:oleObj>
                </mc:Choice>
                <mc:Fallback>
                  <p:oleObj name="Artwork" r:id="rId4" imgW="5180952" imgH="3809524" progId="Adobe.Illustrator.7">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7" y="1680"/>
                          <a:ext cx="3264" cy="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a:xfrm>
            <a:off x="685800" y="381000"/>
            <a:ext cx="7772400" cy="1143000"/>
          </a:xfrm>
        </p:spPr>
        <p:txBody>
          <a:bodyPr/>
          <a:lstStyle/>
          <a:p>
            <a:pPr eaLnBrk="1" hangingPunct="1"/>
            <a:r>
              <a:rPr lang="en-GB" altLang="en-US"/>
              <a:t>Lotka-Volterra interaction model</a:t>
            </a:r>
          </a:p>
        </p:txBody>
      </p:sp>
      <p:sp>
        <p:nvSpPr>
          <p:cNvPr id="24579" name="Rectangle 3"/>
          <p:cNvSpPr>
            <a:spLocks noGrp="1"/>
          </p:cNvSpPr>
          <p:nvPr>
            <p:ph type="body" idx="1"/>
          </p:nvPr>
        </p:nvSpPr>
        <p:spPr>
          <a:xfrm>
            <a:off x="685800" y="1600200"/>
            <a:ext cx="7772400" cy="4114800"/>
          </a:xfrm>
        </p:spPr>
        <p:txBody>
          <a:bodyPr/>
          <a:lstStyle/>
          <a:p>
            <a:pPr eaLnBrk="1" hangingPunct="1">
              <a:lnSpc>
                <a:spcPct val="90000"/>
              </a:lnSpc>
            </a:pPr>
            <a:r>
              <a:rPr lang="en-GB" altLang="en-US" sz="2800"/>
              <a:t>The densities of the two species change simultaneously</a:t>
            </a:r>
          </a:p>
          <a:p>
            <a:pPr eaLnBrk="1" hangingPunct="1">
              <a:lnSpc>
                <a:spcPct val="90000"/>
              </a:lnSpc>
            </a:pPr>
            <a:r>
              <a:rPr lang="en-GB" altLang="en-US" sz="2800"/>
              <a:t>This is described by a system of 2 differential equations:</a:t>
            </a:r>
          </a:p>
          <a:p>
            <a:pPr eaLnBrk="1" hangingPunct="1">
              <a:lnSpc>
                <a:spcPct val="90000"/>
              </a:lnSpc>
            </a:pPr>
            <a:endParaRPr lang="en-GB" altLang="en-US" sz="2800"/>
          </a:p>
          <a:p>
            <a:pPr eaLnBrk="1" hangingPunct="1">
              <a:lnSpc>
                <a:spcPct val="90000"/>
              </a:lnSpc>
            </a:pPr>
            <a:endParaRPr lang="en-GB" altLang="en-US" sz="2800"/>
          </a:p>
          <a:p>
            <a:pPr eaLnBrk="1" hangingPunct="1">
              <a:lnSpc>
                <a:spcPct val="90000"/>
              </a:lnSpc>
            </a:pPr>
            <a:endParaRPr lang="en-GB" altLang="en-US" sz="2800"/>
          </a:p>
          <a:p>
            <a:pPr eaLnBrk="1" hangingPunct="1">
              <a:lnSpc>
                <a:spcPct val="90000"/>
              </a:lnSpc>
            </a:pPr>
            <a:endParaRPr lang="en-GB" altLang="en-US" sz="2800"/>
          </a:p>
          <a:p>
            <a:pPr eaLnBrk="1" hangingPunct="1">
              <a:lnSpc>
                <a:spcPct val="90000"/>
              </a:lnSpc>
            </a:pPr>
            <a:endParaRPr lang="en-GB" altLang="en-US" sz="2800"/>
          </a:p>
          <a:p>
            <a:pPr eaLnBrk="1" hangingPunct="1">
              <a:lnSpc>
                <a:spcPct val="90000"/>
              </a:lnSpc>
            </a:pPr>
            <a:r>
              <a:rPr lang="en-GB" altLang="en-US" sz="2800"/>
              <a:t>This model is known as the Lotka-Volterra interaction model</a:t>
            </a:r>
          </a:p>
        </p:txBody>
      </p:sp>
      <p:graphicFrame>
        <p:nvGraphicFramePr>
          <p:cNvPr id="24580" name="Object 4"/>
          <p:cNvGraphicFramePr>
            <a:graphicFrameLocks noChangeAspect="1"/>
          </p:cNvGraphicFramePr>
          <p:nvPr/>
        </p:nvGraphicFramePr>
        <p:xfrm>
          <a:off x="1905000" y="3457575"/>
          <a:ext cx="4645025" cy="2228850"/>
        </p:xfrm>
        <a:graphic>
          <a:graphicData uri="http://schemas.openxmlformats.org/presentationml/2006/ole">
            <mc:AlternateContent xmlns:mc="http://schemas.openxmlformats.org/markup-compatibility/2006">
              <mc:Choice xmlns:v="urn:schemas-microsoft-com:vml" Requires="v">
                <p:oleObj name="Equation" r:id="rId2" imgW="1688367" imgH="812447" progId="Equation.3">
                  <p:embed/>
                </p:oleObj>
              </mc:Choice>
              <mc:Fallback>
                <p:oleObj name="Equation" r:id="rId2" imgW="1688367" imgH="812447"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457575"/>
                        <a:ext cx="4645025" cy="2228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GB" altLang="en-US"/>
              <a:t>Outline</a:t>
            </a:r>
          </a:p>
        </p:txBody>
      </p:sp>
      <p:sp>
        <p:nvSpPr>
          <p:cNvPr id="9219" name="Rectangle 3"/>
          <p:cNvSpPr>
            <a:spLocks noGrp="1" noChangeArrowheads="1"/>
          </p:cNvSpPr>
          <p:nvPr>
            <p:ph idx="1"/>
          </p:nvPr>
        </p:nvSpPr>
        <p:spPr/>
        <p:txBody>
          <a:bodyPr/>
          <a:lstStyle/>
          <a:p>
            <a:pPr eaLnBrk="1" hangingPunct="1">
              <a:lnSpc>
                <a:spcPct val="90000"/>
              </a:lnSpc>
            </a:pPr>
            <a:r>
              <a:rPr lang="en-GB" altLang="en-US" sz="2800" dirty="0"/>
              <a:t>2-1 The </a:t>
            </a:r>
            <a:r>
              <a:rPr lang="en-GB" altLang="en-US" sz="2800" dirty="0" err="1"/>
              <a:t>Lotka-Volterra</a:t>
            </a:r>
            <a:r>
              <a:rPr lang="en-GB" altLang="en-US" sz="2800" dirty="0"/>
              <a:t> Interaction Model  </a:t>
            </a:r>
          </a:p>
          <a:p>
            <a:pPr eaLnBrk="1" hangingPunct="1">
              <a:lnSpc>
                <a:spcPct val="90000"/>
              </a:lnSpc>
            </a:pPr>
            <a:r>
              <a:rPr lang="en-GB" altLang="en-US" sz="2800" dirty="0">
                <a:solidFill>
                  <a:schemeClr val="bg2">
                    <a:lumMod val="90000"/>
                  </a:schemeClr>
                </a:solidFill>
              </a:rPr>
              <a:t>2-2 Equilibria and Stability  </a:t>
            </a:r>
          </a:p>
          <a:p>
            <a:pPr eaLnBrk="1" hangingPunct="1">
              <a:lnSpc>
                <a:spcPct val="90000"/>
              </a:lnSpc>
            </a:pPr>
            <a:r>
              <a:rPr lang="en-GB" altLang="en-US" sz="2800" dirty="0">
                <a:solidFill>
                  <a:schemeClr val="bg2">
                    <a:lumMod val="90000"/>
                  </a:schemeClr>
                </a:solidFill>
              </a:rPr>
              <a:t>2-3 Apparent Competition</a:t>
            </a:r>
          </a:p>
        </p:txBody>
      </p:sp>
    </p:spTree>
    <p:extLst>
      <p:ext uri="{BB962C8B-B14F-4D97-AF65-F5344CB8AC3E}">
        <p14:creationId xmlns:p14="http://schemas.microsoft.com/office/powerpoint/2010/main" val="3367763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p:nvPr>
        </p:nvSpPr>
        <p:spPr>
          <a:xfrm>
            <a:off x="685800" y="381000"/>
            <a:ext cx="7772400" cy="1143000"/>
          </a:xfrm>
        </p:spPr>
        <p:txBody>
          <a:bodyPr/>
          <a:lstStyle/>
          <a:p>
            <a:pPr eaLnBrk="1" hangingPunct="1"/>
            <a:r>
              <a:rPr lang="en-GB" altLang="en-US" dirty="0"/>
              <a:t>Isoclines</a:t>
            </a:r>
          </a:p>
        </p:txBody>
      </p:sp>
      <p:sp>
        <p:nvSpPr>
          <p:cNvPr id="25603" name="Rectangle 3"/>
          <p:cNvSpPr>
            <a:spLocks noGrp="1"/>
          </p:cNvSpPr>
          <p:nvPr>
            <p:ph type="body" idx="1"/>
          </p:nvPr>
        </p:nvSpPr>
        <p:spPr>
          <a:xfrm>
            <a:off x="685800" y="1600200"/>
            <a:ext cx="7772400" cy="4114800"/>
          </a:xfrm>
        </p:spPr>
        <p:txBody>
          <a:bodyPr/>
          <a:lstStyle/>
          <a:p>
            <a:pPr eaLnBrk="1" hangingPunct="1"/>
            <a:r>
              <a:rPr lang="en-GB" altLang="en-US" sz="2800"/>
              <a:t>The curves on which either species does not grow are called isoclines</a:t>
            </a:r>
          </a:p>
          <a:p>
            <a:pPr eaLnBrk="1" hangingPunct="1"/>
            <a:r>
              <a:rPr lang="en-GB" altLang="en-US" sz="2800"/>
              <a:t>The isoclines delimit the parts of the state space for which the density of that species increases or decreases in number</a:t>
            </a:r>
          </a:p>
          <a:p>
            <a:pPr eaLnBrk="1" hangingPunct="1"/>
            <a:r>
              <a:rPr lang="en-GB" altLang="en-US" sz="2800"/>
              <a:t>By combining the isoclines for the two species we can get an idea of the population dynamics  </a:t>
            </a:r>
          </a:p>
        </p:txBody>
      </p:sp>
    </p:spTree>
    <p:extLst>
      <p:ext uri="{BB962C8B-B14F-4D97-AF65-F5344CB8AC3E}">
        <p14:creationId xmlns:p14="http://schemas.microsoft.com/office/powerpoint/2010/main" val="1393819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7955" y="2128758"/>
            <a:ext cx="5528090" cy="3468846"/>
          </a:xfrm>
        </p:spPr>
      </p:pic>
      <p:sp>
        <p:nvSpPr>
          <p:cNvPr id="2" name="Title 1"/>
          <p:cNvSpPr>
            <a:spLocks noGrp="1"/>
          </p:cNvSpPr>
          <p:nvPr>
            <p:ph type="title"/>
          </p:nvPr>
        </p:nvSpPr>
        <p:spPr/>
        <p:txBody>
          <a:bodyPr/>
          <a:lstStyle/>
          <a:p>
            <a:r>
              <a:rPr lang="en-GB" dirty="0"/>
              <a:t>Isoclines</a:t>
            </a:r>
          </a:p>
        </p:txBody>
      </p:sp>
    </p:spTree>
    <p:extLst>
      <p:ext uri="{BB962C8B-B14F-4D97-AF65-F5344CB8AC3E}">
        <p14:creationId xmlns:p14="http://schemas.microsoft.com/office/powerpoint/2010/main" val="399648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3201" y="2373962"/>
            <a:ext cx="4473953" cy="3088866"/>
          </a:xfrm>
          <a:prstGeom prst="rect">
            <a:avLst/>
          </a:prstGeom>
        </p:spPr>
      </p:pic>
      <p:sp>
        <p:nvSpPr>
          <p:cNvPr id="2" name="Title 1"/>
          <p:cNvSpPr>
            <a:spLocks noGrp="1"/>
          </p:cNvSpPr>
          <p:nvPr>
            <p:ph type="title"/>
          </p:nvPr>
        </p:nvSpPr>
        <p:spPr/>
        <p:txBody>
          <a:bodyPr/>
          <a:lstStyle/>
          <a:p>
            <a:r>
              <a:rPr lang="en-GB" dirty="0"/>
              <a:t>Isoclines</a:t>
            </a:r>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716061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955" y="2132457"/>
            <a:ext cx="5528090" cy="3468846"/>
          </a:xfrm>
          <a:prstGeom prst="rect">
            <a:avLst/>
          </a:prstGeom>
        </p:spPr>
      </p:pic>
      <p:sp>
        <p:nvSpPr>
          <p:cNvPr id="2" name="Title 1"/>
          <p:cNvSpPr>
            <a:spLocks noGrp="1"/>
          </p:cNvSpPr>
          <p:nvPr>
            <p:ph type="title"/>
          </p:nvPr>
        </p:nvSpPr>
        <p:spPr/>
        <p:txBody>
          <a:bodyPr/>
          <a:lstStyle/>
          <a:p>
            <a:r>
              <a:rPr lang="en-GB" dirty="0"/>
              <a:t>Inferring dynamics from the isoclines</a:t>
            </a:r>
          </a:p>
        </p:txBody>
      </p:sp>
    </p:spTree>
    <p:extLst>
      <p:ext uri="{BB962C8B-B14F-4D97-AF65-F5344CB8AC3E}">
        <p14:creationId xmlns:p14="http://schemas.microsoft.com/office/powerpoint/2010/main" val="1157027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955" y="2119578"/>
            <a:ext cx="5528090" cy="3468846"/>
          </a:xfrm>
          <a:prstGeom prst="rect">
            <a:avLst/>
          </a:prstGeom>
        </p:spPr>
      </p:pic>
      <p:sp>
        <p:nvSpPr>
          <p:cNvPr id="2" name="Title 1"/>
          <p:cNvSpPr>
            <a:spLocks noGrp="1"/>
          </p:cNvSpPr>
          <p:nvPr>
            <p:ph type="title"/>
          </p:nvPr>
        </p:nvSpPr>
        <p:spPr/>
        <p:txBody>
          <a:bodyPr/>
          <a:lstStyle/>
          <a:p>
            <a:r>
              <a:rPr lang="en-GB" dirty="0"/>
              <a:t>Inferring dynamics from the isoclines</a:t>
            </a:r>
          </a:p>
        </p:txBody>
      </p:sp>
    </p:spTree>
    <p:extLst>
      <p:ext uri="{BB962C8B-B14F-4D97-AF65-F5344CB8AC3E}">
        <p14:creationId xmlns:p14="http://schemas.microsoft.com/office/powerpoint/2010/main" val="4017830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082" y="2355581"/>
            <a:ext cx="4473953" cy="3125638"/>
          </a:xfrm>
          <a:prstGeom prst="rect">
            <a:avLst/>
          </a:prstGeom>
        </p:spPr>
      </p:pic>
      <p:sp>
        <p:nvSpPr>
          <p:cNvPr id="2" name="Title 1"/>
          <p:cNvSpPr>
            <a:spLocks noGrp="1"/>
          </p:cNvSpPr>
          <p:nvPr>
            <p:ph type="title"/>
          </p:nvPr>
        </p:nvSpPr>
        <p:spPr/>
        <p:txBody>
          <a:bodyPr/>
          <a:lstStyle/>
          <a:p>
            <a:r>
              <a:rPr lang="en-GB" altLang="en-US" dirty="0" err="1"/>
              <a:t>Lotka-Volterra</a:t>
            </a:r>
            <a:r>
              <a:rPr lang="en-GB" altLang="en-US" dirty="0"/>
              <a:t> interaction model: exclusion</a:t>
            </a:r>
            <a:endParaRPr lang="en-GB" dirty="0"/>
          </a:p>
        </p:txBody>
      </p:sp>
    </p:spTree>
    <p:extLst>
      <p:ext uri="{BB962C8B-B14F-4D97-AF65-F5344CB8AC3E}">
        <p14:creationId xmlns:p14="http://schemas.microsoft.com/office/powerpoint/2010/main" val="216888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p:txBody>
          <a:bodyPr/>
          <a:lstStyle/>
          <a:p>
            <a:pPr eaLnBrk="1" hangingPunct="1"/>
            <a:r>
              <a:rPr lang="en-GB" altLang="en-US"/>
              <a:t>Lotka-Volterra interaction model: exclusion</a:t>
            </a:r>
          </a:p>
        </p:txBody>
      </p:sp>
      <p:sp>
        <p:nvSpPr>
          <p:cNvPr id="27651" name="Rectangle 3"/>
          <p:cNvSpPr>
            <a:spLocks noGrp="1"/>
          </p:cNvSpPr>
          <p:nvPr>
            <p:ph type="body" idx="1"/>
          </p:nvPr>
        </p:nvSpPr>
        <p:spPr>
          <a:xfrm>
            <a:off x="685800" y="1981200"/>
            <a:ext cx="7772400" cy="4572000"/>
          </a:xfrm>
        </p:spPr>
        <p:txBody>
          <a:bodyPr/>
          <a:lstStyle/>
          <a:p>
            <a:pPr eaLnBrk="1" hangingPunct="1"/>
            <a:r>
              <a:rPr lang="en-GB" altLang="en-US" sz="2800" dirty="0"/>
              <a:t>We can numerically solve the differential equations and plot the solutions against time </a:t>
            </a:r>
          </a:p>
          <a:p>
            <a:pPr eaLnBrk="1" hangingPunct="1"/>
            <a:endParaRPr lang="en-GB" altLang="en-US" sz="2800" dirty="0"/>
          </a:p>
          <a:p>
            <a:pPr eaLnBrk="1" hangingPunct="1"/>
            <a:endParaRPr lang="en-GB" altLang="en-US" sz="2800" dirty="0"/>
          </a:p>
          <a:p>
            <a:pPr eaLnBrk="1" hangingPunct="1"/>
            <a:endParaRPr lang="en-GB" altLang="en-US" sz="2800" dirty="0"/>
          </a:p>
          <a:p>
            <a:pPr eaLnBrk="1" hangingPunct="1"/>
            <a:endParaRPr lang="en-GB" altLang="en-US" sz="2800" dirty="0"/>
          </a:p>
          <a:p>
            <a:pPr eaLnBrk="1" hangingPunct="1"/>
            <a:endParaRPr lang="en-GB" altLang="en-US" sz="2800" dirty="0"/>
          </a:p>
          <a:p>
            <a:pPr eaLnBrk="1" hangingPunct="1"/>
            <a:endParaRPr lang="en-GB" altLang="en-US" sz="2800" dirty="0"/>
          </a:p>
          <a:p>
            <a:pPr eaLnBrk="1" hangingPunct="1"/>
            <a:r>
              <a:rPr lang="en-GB" altLang="en-US" sz="2800" dirty="0"/>
              <a:t>Species 2 outcompetes and excludes species 1</a:t>
            </a:r>
          </a:p>
        </p:txBody>
      </p:sp>
      <p:pic>
        <p:nvPicPr>
          <p:cNvPr id="2765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 y="3009896"/>
            <a:ext cx="43942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a:spLocks noRot="1" noChangeAspect="1" noMove="1" noResize="1" noEditPoints="1" noAdjustHandles="1" noChangeArrowheads="1" noChangeShapeType="1" noTextEdit="1"/>
          </p:cNvSpPr>
          <p:nvPr/>
        </p:nvSpPr>
        <p:spPr>
          <a:xfrm>
            <a:off x="-102432" y="3248172"/>
            <a:ext cx="812115" cy="461665"/>
          </a:xfrm>
          <a:prstGeom prst="rect">
            <a:avLst/>
          </a:prstGeom>
          <a:blipFill rotWithShape="1">
            <a:blip r:embed="rId3"/>
            <a:stretch>
              <a:fillRect b="-1316"/>
            </a:stretch>
          </a:blipFill>
        </p:spPr>
        <p:txBody>
          <a:bodyPr/>
          <a:lstStyle/>
          <a:p>
            <a:pPr eaLnBrk="1" hangingPunct="1">
              <a:defRPr/>
            </a:pPr>
            <a:r>
              <a:rPr lang="en-GB">
                <a:noFill/>
              </a:rPr>
              <a:t> </a:t>
            </a:r>
          </a:p>
        </p:txBody>
      </p:sp>
      <p:sp>
        <p:nvSpPr>
          <p:cNvPr id="10" name="TextBox 9"/>
          <p:cNvSpPr txBox="1">
            <a:spLocks noRot="1" noChangeAspect="1" noMove="1" noResize="1" noEditPoints="1" noAdjustHandles="1" noChangeArrowheads="1" noChangeShapeType="1" noTextEdit="1"/>
          </p:cNvSpPr>
          <p:nvPr/>
        </p:nvSpPr>
        <p:spPr>
          <a:xfrm>
            <a:off x="-100160" y="4314988"/>
            <a:ext cx="812115" cy="461665"/>
          </a:xfrm>
          <a:prstGeom prst="rect">
            <a:avLst/>
          </a:prstGeom>
          <a:blipFill rotWithShape="1">
            <a:blip r:embed="rId4"/>
            <a:stretch>
              <a:fillRect b="-1316"/>
            </a:stretch>
          </a:blipFill>
        </p:spPr>
        <p:txBody>
          <a:bodyPr/>
          <a:lstStyle/>
          <a:p>
            <a:pPr eaLnBrk="1" hangingPunct="1">
              <a:defRPr/>
            </a:pPr>
            <a:r>
              <a:rPr lang="en-GB">
                <a:noFill/>
              </a:rPr>
              <a:t> </a:t>
            </a:r>
          </a:p>
        </p:txBody>
      </p:sp>
      <p:pic>
        <p:nvPicPr>
          <p:cNvPr id="2765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6581" y="3009906"/>
            <a:ext cx="43942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8407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p:nvPr>
        </p:nvSpPr>
        <p:spPr/>
        <p:txBody>
          <a:bodyPr/>
          <a:lstStyle/>
          <a:p>
            <a:pPr eaLnBrk="1" hangingPunct="1"/>
            <a:r>
              <a:rPr lang="en-GB" altLang="en-US"/>
              <a:t>Lotka-Volterra interaction model: exclusion</a:t>
            </a:r>
          </a:p>
        </p:txBody>
      </p:sp>
      <p:sp>
        <p:nvSpPr>
          <p:cNvPr id="28675" name="Rectangle 3"/>
          <p:cNvSpPr>
            <a:spLocks noGrp="1"/>
          </p:cNvSpPr>
          <p:nvPr>
            <p:ph type="body" idx="1"/>
          </p:nvPr>
        </p:nvSpPr>
        <p:spPr>
          <a:xfrm>
            <a:off x="685800" y="1981200"/>
            <a:ext cx="7772400" cy="4572000"/>
          </a:xfrm>
        </p:spPr>
        <p:txBody>
          <a:bodyPr/>
          <a:lstStyle/>
          <a:p>
            <a:pPr eaLnBrk="1" hangingPunct="1">
              <a:buFont typeface="Arial" panose="020B0604020202020204" pitchFamily="34" charset="0"/>
              <a:buNone/>
            </a:pPr>
            <a:r>
              <a:rPr lang="en-GB" altLang="en-US"/>
              <a:t>Other outcomes of the model:</a:t>
            </a:r>
          </a:p>
          <a:p>
            <a:pPr eaLnBrk="1" hangingPunct="1">
              <a:buFont typeface="Arial" panose="020B0604020202020204" pitchFamily="34" charset="0"/>
              <a:buNone/>
            </a:pPr>
            <a:r>
              <a:rPr lang="en-GB" altLang="en-US"/>
              <a:t>Species 1 can outcompete species 2</a:t>
            </a:r>
          </a:p>
        </p:txBody>
      </p:sp>
      <p:graphicFrame>
        <p:nvGraphicFramePr>
          <p:cNvPr id="28676" name="Object 4"/>
          <p:cNvGraphicFramePr>
            <a:graphicFrameLocks noChangeAspect="1"/>
          </p:cNvGraphicFramePr>
          <p:nvPr/>
        </p:nvGraphicFramePr>
        <p:xfrm>
          <a:off x="2243138" y="3200400"/>
          <a:ext cx="4657725" cy="3714750"/>
        </p:xfrm>
        <a:graphic>
          <a:graphicData uri="http://schemas.openxmlformats.org/presentationml/2006/ole">
            <mc:AlternateContent xmlns:mc="http://schemas.openxmlformats.org/markup-compatibility/2006">
              <mc:Choice xmlns:v="urn:schemas-microsoft-com:vml" Requires="v">
                <p:oleObj name="Artwork" r:id="rId2" imgW="4657143" imgH="3715269" progId="Adobe.Illustrator.7">
                  <p:embed/>
                </p:oleObj>
              </mc:Choice>
              <mc:Fallback>
                <p:oleObj name="Artwork" r:id="rId2" imgW="4657143" imgH="3715269" progId="Adobe.Illustrator.7">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3138" y="3200400"/>
                        <a:ext cx="4657725"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74271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p:txBody>
          <a:bodyPr/>
          <a:lstStyle/>
          <a:p>
            <a:pPr eaLnBrk="1" hangingPunct="1"/>
            <a:r>
              <a:rPr lang="en-GB" altLang="en-US"/>
              <a:t>Lotka-Volterra interaction model: exclusion</a:t>
            </a:r>
          </a:p>
        </p:txBody>
      </p:sp>
      <p:sp>
        <p:nvSpPr>
          <p:cNvPr id="29699" name="Rectangle 3"/>
          <p:cNvSpPr>
            <a:spLocks noGrp="1"/>
          </p:cNvSpPr>
          <p:nvPr>
            <p:ph type="body" idx="1"/>
          </p:nvPr>
        </p:nvSpPr>
        <p:spPr>
          <a:xfrm>
            <a:off x="685800" y="1981200"/>
            <a:ext cx="7772400" cy="4572000"/>
          </a:xfrm>
        </p:spPr>
        <p:txBody>
          <a:bodyPr/>
          <a:lstStyle/>
          <a:p>
            <a:pPr eaLnBrk="1" hangingPunct="1">
              <a:lnSpc>
                <a:spcPct val="90000"/>
              </a:lnSpc>
            </a:pPr>
            <a:r>
              <a:rPr lang="en-GB" altLang="en-US" sz="2800" dirty="0"/>
              <a:t>This happens for different parameters</a:t>
            </a:r>
          </a:p>
          <a:p>
            <a:pPr eaLnBrk="1" hangingPunct="1">
              <a:lnSpc>
                <a:spcPct val="90000"/>
              </a:lnSpc>
            </a:pPr>
            <a:endParaRPr lang="en-GB" altLang="en-US" sz="2800" dirty="0"/>
          </a:p>
          <a:p>
            <a:pPr eaLnBrk="1" hangingPunct="1">
              <a:lnSpc>
                <a:spcPct val="90000"/>
              </a:lnSpc>
            </a:pPr>
            <a:endParaRPr lang="en-GB" altLang="en-US" sz="2800" dirty="0"/>
          </a:p>
          <a:p>
            <a:pPr eaLnBrk="1" hangingPunct="1">
              <a:lnSpc>
                <a:spcPct val="90000"/>
              </a:lnSpc>
            </a:pPr>
            <a:endParaRPr lang="en-GB" altLang="en-US" sz="2800" dirty="0"/>
          </a:p>
          <a:p>
            <a:pPr eaLnBrk="1" hangingPunct="1">
              <a:lnSpc>
                <a:spcPct val="90000"/>
              </a:lnSpc>
            </a:pPr>
            <a:endParaRPr lang="en-GB" altLang="en-US" sz="2800" dirty="0"/>
          </a:p>
          <a:p>
            <a:pPr eaLnBrk="1" hangingPunct="1">
              <a:lnSpc>
                <a:spcPct val="90000"/>
              </a:lnSpc>
            </a:pPr>
            <a:endParaRPr lang="en-GB" altLang="en-US" sz="2800" dirty="0"/>
          </a:p>
          <a:p>
            <a:pPr eaLnBrk="1" hangingPunct="1">
              <a:lnSpc>
                <a:spcPct val="90000"/>
              </a:lnSpc>
            </a:pPr>
            <a:endParaRPr lang="en-GB" altLang="en-US" sz="2800" dirty="0"/>
          </a:p>
          <a:p>
            <a:pPr eaLnBrk="1" hangingPunct="1">
              <a:lnSpc>
                <a:spcPct val="90000"/>
              </a:lnSpc>
            </a:pPr>
            <a:endParaRPr lang="en-GB" altLang="en-US" sz="2800" dirty="0"/>
          </a:p>
          <a:p>
            <a:pPr eaLnBrk="1" hangingPunct="1">
              <a:lnSpc>
                <a:spcPct val="90000"/>
              </a:lnSpc>
            </a:pPr>
            <a:r>
              <a:rPr lang="en-GB" altLang="en-US" sz="2800" dirty="0"/>
              <a:t>This looks very similar to </a:t>
            </a:r>
            <a:r>
              <a:rPr lang="en-GB" altLang="en-US" sz="2800" dirty="0" err="1"/>
              <a:t>Gause’s</a:t>
            </a:r>
            <a:r>
              <a:rPr lang="en-GB" altLang="en-US" sz="2800" dirty="0"/>
              <a:t> result</a:t>
            </a:r>
          </a:p>
        </p:txBody>
      </p:sp>
      <p:pic>
        <p:nvPicPr>
          <p:cNvPr id="297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2488" y="2667000"/>
            <a:ext cx="4495800"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73350"/>
            <a:ext cx="4572000"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Rot="1" noChangeAspect="1" noMove="1" noResize="1" noEditPoints="1" noAdjustHandles="1" noChangeArrowheads="1" noChangeShapeType="1" noTextEdit="1"/>
          </p:cNvSpPr>
          <p:nvPr/>
        </p:nvSpPr>
        <p:spPr>
          <a:xfrm>
            <a:off x="4183040" y="3016156"/>
            <a:ext cx="812115" cy="461665"/>
          </a:xfrm>
          <a:prstGeom prst="rect">
            <a:avLst/>
          </a:prstGeom>
          <a:blipFill rotWithShape="1">
            <a:blip r:embed="rId4"/>
            <a:stretch>
              <a:fillRect b="-1316"/>
            </a:stretch>
          </a:blipFill>
        </p:spPr>
        <p:txBody>
          <a:bodyPr/>
          <a:lstStyle/>
          <a:p>
            <a:pPr eaLnBrk="1" hangingPunct="1">
              <a:defRPr/>
            </a:pPr>
            <a:r>
              <a:rPr lang="en-GB">
                <a:noFill/>
              </a:rPr>
              <a:t> </a:t>
            </a:r>
          </a:p>
        </p:txBody>
      </p:sp>
    </p:spTree>
    <p:extLst>
      <p:ext uri="{BB962C8B-B14F-4D97-AF65-F5344CB8AC3E}">
        <p14:creationId xmlns:p14="http://schemas.microsoft.com/office/powerpoint/2010/main" val="3396114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a:xfrm>
            <a:off x="685800" y="228600"/>
            <a:ext cx="7772400" cy="1143000"/>
          </a:xfrm>
        </p:spPr>
        <p:txBody>
          <a:bodyPr/>
          <a:lstStyle/>
          <a:p>
            <a:pPr eaLnBrk="1" hangingPunct="1"/>
            <a:r>
              <a:rPr lang="en-GB" altLang="en-US" dirty="0" err="1"/>
              <a:t>Gause’s</a:t>
            </a:r>
            <a:r>
              <a:rPr lang="en-GB" altLang="en-US" dirty="0"/>
              <a:t> experiments:</a:t>
            </a:r>
            <a:br>
              <a:rPr lang="en-GB" altLang="en-US" dirty="0"/>
            </a:br>
            <a:r>
              <a:rPr lang="en-GB" altLang="en-US" dirty="0"/>
              <a:t>Exclusion </a:t>
            </a:r>
          </a:p>
        </p:txBody>
      </p:sp>
      <p:pic>
        <p:nvPicPr>
          <p:cNvPr id="17412" name="Picture 4" descr="fig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02538"/>
            <a:ext cx="636270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5169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752600"/>
            <a:ext cx="7748588"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2"/>
          <p:cNvSpPr>
            <a:spLocks noGrp="1"/>
          </p:cNvSpPr>
          <p:nvPr>
            <p:ph type="title"/>
          </p:nvPr>
        </p:nvSpPr>
        <p:spPr/>
        <p:txBody>
          <a:bodyPr/>
          <a:lstStyle/>
          <a:p>
            <a:pPr eaLnBrk="1" hangingPunct="1"/>
            <a:r>
              <a:rPr lang="en-GB" altLang="en-US"/>
              <a:t>Logistic Growth</a:t>
            </a:r>
          </a:p>
        </p:txBody>
      </p:sp>
      <p:sp>
        <p:nvSpPr>
          <p:cNvPr id="6148" name="Rectangle 3"/>
          <p:cNvSpPr>
            <a:spLocks noGrp="1"/>
          </p:cNvSpPr>
          <p:nvPr>
            <p:ph type="body" idx="1"/>
          </p:nvPr>
        </p:nvSpPr>
        <p:spPr/>
        <p:txBody>
          <a:bodyPr/>
          <a:lstStyle/>
          <a:p>
            <a:pPr eaLnBrk="1" hangingPunct="1"/>
            <a:endParaRPr lang="en-US" altLang="en-US"/>
          </a:p>
        </p:txBody>
      </p:sp>
      <p:graphicFrame>
        <p:nvGraphicFramePr>
          <p:cNvPr id="6149" name="Object 5"/>
          <p:cNvGraphicFramePr>
            <a:graphicFrameLocks noChangeAspect="1"/>
          </p:cNvGraphicFramePr>
          <p:nvPr/>
        </p:nvGraphicFramePr>
        <p:xfrm>
          <a:off x="5703888" y="2681288"/>
          <a:ext cx="1533525" cy="557212"/>
        </p:xfrm>
        <a:graphic>
          <a:graphicData uri="http://schemas.openxmlformats.org/presentationml/2006/ole">
            <mc:AlternateContent xmlns:mc="http://schemas.openxmlformats.org/markup-compatibility/2006">
              <mc:Choice xmlns:v="urn:schemas-microsoft-com:vml" Requires="v">
                <p:oleObj name="Equation" r:id="rId3" imgW="558558" imgH="203112" progId="Equation.3">
                  <p:embed/>
                </p:oleObj>
              </mc:Choice>
              <mc:Fallback>
                <p:oleObj name="Equation" r:id="rId3" imgW="558558" imgH="203112"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3888" y="2681288"/>
                        <a:ext cx="1533525" cy="55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0" name="TextBox 2"/>
          <p:cNvSpPr txBox="1">
            <a:spLocks noChangeArrowheads="1"/>
          </p:cNvSpPr>
          <p:nvPr/>
        </p:nvSpPr>
        <p:spPr bwMode="auto">
          <a:xfrm>
            <a:off x="633413" y="2765425"/>
            <a:ext cx="46831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Arial" panose="020B0604020202020204" pitchFamily="34" charset="0"/>
                <a:cs typeface="Arial" panose="020B0604020202020204" pitchFamily="34" charset="0"/>
              </a:rPr>
              <a:t>rk</a:t>
            </a:r>
          </a:p>
        </p:txBody>
      </p:sp>
      <p:sp>
        <p:nvSpPr>
          <p:cNvPr id="6151" name="TextBox 7"/>
          <p:cNvSpPr txBox="1">
            <a:spLocks noChangeArrowheads="1"/>
          </p:cNvSpPr>
          <p:nvPr/>
        </p:nvSpPr>
        <p:spPr bwMode="auto">
          <a:xfrm>
            <a:off x="482600" y="6005513"/>
            <a:ext cx="574675"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Arial" panose="020B0604020202020204" pitchFamily="34" charset="0"/>
                <a:cs typeface="Arial" panose="020B0604020202020204" pitchFamily="34" charset="0"/>
              </a:rPr>
              <a:t>-rk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GB" altLang="en-US" dirty="0"/>
              <a:t>Exclusion of a </a:t>
            </a:r>
            <a:r>
              <a:rPr lang="en-GB" altLang="en-US" dirty="0" err="1"/>
              <a:t>watersnail</a:t>
            </a:r>
            <a:r>
              <a:rPr lang="en-GB" altLang="en-US" dirty="0"/>
              <a:t> in </a:t>
            </a:r>
            <a:r>
              <a:rPr lang="en-GB" altLang="en-US" dirty="0" err="1"/>
              <a:t>Wraysbury</a:t>
            </a:r>
            <a:r>
              <a:rPr lang="en-GB" altLang="en-US" dirty="0"/>
              <a:t> </a:t>
            </a:r>
          </a:p>
        </p:txBody>
      </p:sp>
      <p:sp>
        <p:nvSpPr>
          <p:cNvPr id="3" name="Content Placeholder 2"/>
          <p:cNvSpPr>
            <a:spLocks noGrp="1"/>
          </p:cNvSpPr>
          <p:nvPr>
            <p:ph idx="1"/>
          </p:nvPr>
        </p:nvSpPr>
        <p:spPr>
          <a:xfrm>
            <a:off x="628650" y="1825625"/>
            <a:ext cx="5815013" cy="4351338"/>
          </a:xfrm>
        </p:spPr>
        <p:txBody>
          <a:bodyPr/>
          <a:lstStyle/>
          <a:p>
            <a:r>
              <a:rPr lang="en-GB" altLang="en-US" sz="2800" i="1" dirty="0"/>
              <a:t>Radix </a:t>
            </a:r>
            <a:r>
              <a:rPr lang="en-GB" altLang="en-US" sz="2800" i="1" dirty="0" err="1"/>
              <a:t>peregra</a:t>
            </a:r>
            <a:r>
              <a:rPr lang="en-GB" altLang="en-US" sz="2800" i="1" dirty="0"/>
              <a:t> </a:t>
            </a:r>
            <a:r>
              <a:rPr lang="en-GB" altLang="en-US" sz="2800" dirty="0"/>
              <a:t>and </a:t>
            </a:r>
            <a:r>
              <a:rPr lang="en-GB" altLang="en-US" sz="2800" i="1" dirty="0"/>
              <a:t>Radix </a:t>
            </a:r>
            <a:r>
              <a:rPr lang="en-GB" altLang="en-US" sz="2800" i="1" dirty="0" err="1"/>
              <a:t>auricularia</a:t>
            </a:r>
            <a:r>
              <a:rPr lang="en-GB" altLang="en-US" sz="2800" i="1" dirty="0"/>
              <a:t> </a:t>
            </a:r>
            <a:r>
              <a:rPr lang="en-GB" altLang="en-US" sz="2800" dirty="0"/>
              <a:t>are quite similar species. Their ranges overlap largely</a:t>
            </a:r>
          </a:p>
          <a:p>
            <a:r>
              <a:rPr lang="en-GB" altLang="en-US" sz="2800" i="1" dirty="0"/>
              <a:t>R. </a:t>
            </a:r>
            <a:r>
              <a:rPr lang="en-GB" altLang="en-US" sz="2800" i="1" dirty="0" err="1"/>
              <a:t>auricularia</a:t>
            </a:r>
            <a:r>
              <a:rPr lang="en-GB" altLang="en-US" sz="2800" i="1" dirty="0"/>
              <a:t> </a:t>
            </a:r>
            <a:r>
              <a:rPr lang="en-GB" altLang="en-US" sz="2800" dirty="0"/>
              <a:t>tends to be found in large rivers. They are normally not found together.</a:t>
            </a:r>
          </a:p>
          <a:p>
            <a:endParaRPr lang="en-GB" altLang="en-US" sz="2800" dirty="0"/>
          </a:p>
          <a:p>
            <a:r>
              <a:rPr lang="en-GB" altLang="en-US" sz="2800" dirty="0"/>
              <a:t>Why? Do they simply occupy different habitat, or do they exclude each other? </a:t>
            </a:r>
          </a:p>
        </p:txBody>
      </p:sp>
      <p:pic>
        <p:nvPicPr>
          <p:cNvPr id="30724"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1387475"/>
            <a:ext cx="20955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3"/>
          <p:cNvSpPr txBox="1">
            <a:spLocks noChangeArrowheads="1"/>
          </p:cNvSpPr>
          <p:nvPr/>
        </p:nvSpPr>
        <p:spPr bwMode="auto">
          <a:xfrm>
            <a:off x="13439775" y="8912225"/>
            <a:ext cx="11985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GB" altLang="en-US" sz="2400">
                <a:latin typeface="Times New Roman" panose="02020603050405020304" pitchFamily="18" charset="0"/>
              </a:rPr>
              <a:t>Radix aurucolaria</a:t>
            </a:r>
          </a:p>
        </p:txBody>
      </p:sp>
      <p:pic>
        <p:nvPicPr>
          <p:cNvPr id="30726" name="Picture 4" descr="Image result for radix pereg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4076700"/>
            <a:ext cx="3600450" cy="262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7154863" y="6270625"/>
            <a:ext cx="1673225" cy="400050"/>
          </a:xfrm>
          <a:prstGeom prst="rect">
            <a:avLst/>
          </a:prstGeom>
        </p:spPr>
        <p:txBody>
          <a:bodyPr wrap="none">
            <a:spAutoFit/>
          </a:bodyPr>
          <a:lstStyle/>
          <a:p>
            <a:pPr>
              <a:defRPr/>
            </a:pPr>
            <a:r>
              <a:rPr lang="en-GB" sz="2000" dirty="0">
                <a:solidFill>
                  <a:schemeClr val="bg1"/>
                </a:solidFill>
                <a:latin typeface="+mn-lt"/>
              </a:rPr>
              <a:t>Radix </a:t>
            </a:r>
            <a:r>
              <a:rPr lang="en-GB" sz="2000" dirty="0" err="1">
                <a:solidFill>
                  <a:schemeClr val="bg1"/>
                </a:solidFill>
                <a:latin typeface="+mn-lt"/>
              </a:rPr>
              <a:t>peregra</a:t>
            </a:r>
            <a:r>
              <a:rPr lang="en-GB" sz="2000" dirty="0">
                <a:solidFill>
                  <a:schemeClr val="bg1"/>
                </a:solidFill>
                <a:latin typeface="+mn-lt"/>
              </a:rPr>
              <a:t> </a:t>
            </a:r>
          </a:p>
        </p:txBody>
      </p:sp>
      <p:sp>
        <p:nvSpPr>
          <p:cNvPr id="8" name="Rectangle 7"/>
          <p:cNvSpPr/>
          <p:nvPr/>
        </p:nvSpPr>
        <p:spPr>
          <a:xfrm>
            <a:off x="6875463" y="3716338"/>
            <a:ext cx="1915909" cy="400110"/>
          </a:xfrm>
          <a:prstGeom prst="rect">
            <a:avLst/>
          </a:prstGeom>
        </p:spPr>
        <p:txBody>
          <a:bodyPr wrap="none">
            <a:spAutoFit/>
          </a:bodyPr>
          <a:lstStyle/>
          <a:p>
            <a:pPr>
              <a:defRPr/>
            </a:pPr>
            <a:r>
              <a:rPr lang="en-GB" sz="2000" dirty="0">
                <a:latin typeface="+mn-lt"/>
              </a:rPr>
              <a:t>Radix </a:t>
            </a:r>
            <a:r>
              <a:rPr lang="en-GB" sz="2000" dirty="0" err="1">
                <a:latin typeface="+mn-lt"/>
              </a:rPr>
              <a:t>auricularia</a:t>
            </a:r>
            <a:endParaRPr lang="en-GB" sz="2000" dirty="0">
              <a:latin typeface="+mn-lt"/>
            </a:endParaRPr>
          </a:p>
        </p:txBody>
      </p:sp>
      <p:sp>
        <p:nvSpPr>
          <p:cNvPr id="6" name="Rectangle 5"/>
          <p:cNvSpPr/>
          <p:nvPr/>
        </p:nvSpPr>
        <p:spPr>
          <a:xfrm>
            <a:off x="8820150" y="3213100"/>
            <a:ext cx="1765300" cy="4103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3309260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Content Placeholder 2"/>
          <p:cNvSpPr>
            <a:spLocks noGrp="1"/>
          </p:cNvSpPr>
          <p:nvPr>
            <p:ph idx="1"/>
          </p:nvPr>
        </p:nvSpPr>
        <p:spPr/>
        <p:txBody>
          <a:bodyPr/>
          <a:lstStyle/>
          <a:p>
            <a:endParaRPr lang="en-US" altLang="en-US"/>
          </a:p>
        </p:txBody>
      </p:sp>
      <p:sp>
        <p:nvSpPr>
          <p:cNvPr id="31747" name="Title 1"/>
          <p:cNvSpPr txBox="1">
            <a:spLocks/>
          </p:cNvSpPr>
          <p:nvPr/>
        </p:nvSpPr>
        <p:spPr bwMode="auto">
          <a:xfrm>
            <a:off x="781050" y="-138113"/>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14350" indent="-171450" defTabSz="685800">
              <a:spcBef>
                <a:spcPct val="20000"/>
              </a:spcBef>
              <a:buFont typeface="Arial" panose="020B0604020202020204" pitchFamily="34" charset="0"/>
              <a:buChar char="–"/>
              <a:defRPr sz="2800">
                <a:solidFill>
                  <a:schemeClr val="tx1"/>
                </a:solidFill>
                <a:latin typeface="Calibri" panose="020F0502020204030204" pitchFamily="34" charset="0"/>
              </a:defRPr>
            </a:lvl2pPr>
            <a:lvl3pPr marL="857250" indent="-171450" defTabSz="6858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200150" indent="-171450" defTabSz="685800">
              <a:spcBef>
                <a:spcPct val="20000"/>
              </a:spcBef>
              <a:buFont typeface="Arial" panose="020B0604020202020204" pitchFamily="34" charset="0"/>
              <a:buChar char="–"/>
              <a:defRPr sz="2000">
                <a:solidFill>
                  <a:schemeClr val="tx1"/>
                </a:solidFill>
                <a:latin typeface="Calibri" panose="020F0502020204030204" pitchFamily="34" charset="0"/>
              </a:defRPr>
            </a:lvl4pPr>
            <a:lvl5pPr marL="1543050" indent="-171450" defTabSz="6858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000250" indent="-17145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457450" indent="-17145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2914650" indent="-17145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371850" indent="-171450" defTabSz="685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spcBef>
                <a:spcPct val="0"/>
              </a:spcBef>
              <a:buFontTx/>
              <a:buNone/>
            </a:pPr>
            <a:r>
              <a:rPr lang="en-GB" altLang="en-US" sz="3300">
                <a:latin typeface="Calibri Light" panose="020F0302020204030204" pitchFamily="34" charset="0"/>
              </a:rPr>
              <a:t>Exclusion of a watersnail in Wraysbury </a:t>
            </a:r>
          </a:p>
        </p:txBody>
      </p:sp>
      <p:pic>
        <p:nvPicPr>
          <p:cNvPr id="3174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413" y="1369886"/>
            <a:ext cx="9598026" cy="501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796032" y="1155827"/>
            <a:ext cx="6337300" cy="401638"/>
          </a:xfrm>
          <a:prstGeom prst="rect">
            <a:avLst/>
          </a:prstGeom>
          <a:noFill/>
        </p:spPr>
        <p:txBody>
          <a:bodyPr>
            <a:spAutoFit/>
          </a:bodyPr>
          <a:lstStyle/>
          <a:p>
            <a:pPr>
              <a:defRPr/>
            </a:pPr>
            <a:r>
              <a:rPr lang="en-GB" sz="2000" i="1" dirty="0">
                <a:latin typeface="+mn-lt"/>
              </a:rPr>
              <a:t>R. </a:t>
            </a:r>
            <a:r>
              <a:rPr lang="en-GB" sz="2000" i="1" dirty="0" err="1">
                <a:latin typeface="+mn-lt"/>
              </a:rPr>
              <a:t>Peregra</a:t>
            </a:r>
            <a:r>
              <a:rPr lang="en-GB" sz="2000" i="1" dirty="0">
                <a:latin typeface="+mn-lt"/>
              </a:rPr>
              <a:t> </a:t>
            </a:r>
            <a:r>
              <a:rPr lang="en-GB" sz="2000" dirty="0">
                <a:latin typeface="+mn-lt"/>
              </a:rPr>
              <a:t>closed bars, </a:t>
            </a:r>
            <a:r>
              <a:rPr lang="en-GB" sz="2000" i="1" dirty="0">
                <a:latin typeface="+mn-lt"/>
              </a:rPr>
              <a:t>R. </a:t>
            </a:r>
            <a:r>
              <a:rPr lang="en-GB" sz="2000" i="1" dirty="0" err="1">
                <a:latin typeface="+mn-lt"/>
              </a:rPr>
              <a:t>auricularia</a:t>
            </a:r>
            <a:r>
              <a:rPr lang="en-GB" sz="2000" i="1" dirty="0">
                <a:latin typeface="+mn-lt"/>
              </a:rPr>
              <a:t> </a:t>
            </a:r>
            <a:r>
              <a:rPr lang="en-GB" sz="2000" dirty="0">
                <a:latin typeface="+mn-lt"/>
              </a:rPr>
              <a:t>open bars</a:t>
            </a:r>
          </a:p>
        </p:txBody>
      </p:sp>
      <p:pic>
        <p:nvPicPr>
          <p:cNvPr id="31750" name="Picture 4" descr="Image result for radix pereg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0" y="1387475"/>
            <a:ext cx="111125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2" descr="Image resul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0413" y="1428750"/>
            <a:ext cx="569912"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4914993" y="6535801"/>
            <a:ext cx="6139543" cy="707886"/>
          </a:xfrm>
          <a:prstGeom prst="rect">
            <a:avLst/>
          </a:prstGeom>
          <a:noFill/>
        </p:spPr>
        <p:txBody>
          <a:bodyPr wrap="square" rtlCol="0">
            <a:spAutoFit/>
          </a:bodyPr>
          <a:lstStyle/>
          <a:p>
            <a:r>
              <a:rPr lang="en-GB" sz="1600" dirty="0"/>
              <a:t>Adam and Lewis (1992) J. Moll. Stud. 58:227-8 </a:t>
            </a:r>
          </a:p>
          <a:p>
            <a:endParaRPr lang="en-GB" dirty="0"/>
          </a:p>
        </p:txBody>
      </p:sp>
    </p:spTree>
    <p:extLst>
      <p:ext uri="{BB962C8B-B14F-4D97-AF65-F5344CB8AC3E}">
        <p14:creationId xmlns:p14="http://schemas.microsoft.com/office/powerpoint/2010/main" val="2241210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p:txBody>
          <a:bodyPr/>
          <a:lstStyle/>
          <a:p>
            <a:pPr eaLnBrk="1" hangingPunct="1"/>
            <a:r>
              <a:rPr lang="en-GB" altLang="en-US"/>
              <a:t>Lotka-Volterra interaction model: coexistence</a:t>
            </a:r>
          </a:p>
        </p:txBody>
      </p:sp>
      <p:sp>
        <p:nvSpPr>
          <p:cNvPr id="32771" name="Rectangle 3"/>
          <p:cNvSpPr>
            <a:spLocks noGrp="1"/>
          </p:cNvSpPr>
          <p:nvPr>
            <p:ph type="body" idx="1"/>
          </p:nvPr>
        </p:nvSpPr>
        <p:spPr>
          <a:xfrm>
            <a:off x="685800" y="1981200"/>
            <a:ext cx="7772400" cy="4572000"/>
          </a:xfrm>
        </p:spPr>
        <p:txBody>
          <a:bodyPr/>
          <a:lstStyle/>
          <a:p>
            <a:pPr eaLnBrk="1" hangingPunct="1">
              <a:buFont typeface="Arial" panose="020B0604020202020204" pitchFamily="34" charset="0"/>
              <a:buNone/>
            </a:pPr>
            <a:r>
              <a:rPr lang="en-GB" altLang="en-US"/>
              <a:t>Other outcomes of the model:</a:t>
            </a:r>
          </a:p>
          <a:p>
            <a:pPr eaLnBrk="1" hangingPunct="1">
              <a:buFont typeface="Arial" panose="020B0604020202020204" pitchFamily="34" charset="0"/>
              <a:buNone/>
            </a:pPr>
            <a:r>
              <a:rPr lang="en-GB" altLang="en-US"/>
              <a:t>Species 1 and 2 can coexist</a:t>
            </a:r>
          </a:p>
        </p:txBody>
      </p:sp>
      <p:graphicFrame>
        <p:nvGraphicFramePr>
          <p:cNvPr id="32772" name="Object 4"/>
          <p:cNvGraphicFramePr>
            <a:graphicFrameLocks noChangeAspect="1"/>
          </p:cNvGraphicFramePr>
          <p:nvPr/>
        </p:nvGraphicFramePr>
        <p:xfrm>
          <a:off x="2390775" y="3219450"/>
          <a:ext cx="4362450" cy="3714750"/>
        </p:xfrm>
        <a:graphic>
          <a:graphicData uri="http://schemas.openxmlformats.org/presentationml/2006/ole">
            <mc:AlternateContent xmlns:mc="http://schemas.openxmlformats.org/markup-compatibility/2006">
              <mc:Choice xmlns:v="urn:schemas-microsoft-com:vml" Requires="v">
                <p:oleObj name="Artwork" r:id="rId2" imgW="4361905" imgH="3715269" progId="Adobe.Illustrator.7">
                  <p:embed/>
                </p:oleObj>
              </mc:Choice>
              <mc:Fallback>
                <p:oleObj name="Artwork" r:id="rId2" imgW="4361905" imgH="3715269" progId="Adobe.Illustrator.7">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0775" y="3219450"/>
                        <a:ext cx="4362450"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27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250" y="3048000"/>
            <a:ext cx="5649913" cy="40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7703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p:nvPr>
        </p:nvSpPr>
        <p:spPr/>
        <p:txBody>
          <a:bodyPr/>
          <a:lstStyle/>
          <a:p>
            <a:pPr eaLnBrk="1" hangingPunct="1"/>
            <a:r>
              <a:rPr lang="en-GB" altLang="en-US"/>
              <a:t>Lotka-Volterra interaction model: coexistence</a:t>
            </a:r>
          </a:p>
        </p:txBody>
      </p:sp>
      <p:sp>
        <p:nvSpPr>
          <p:cNvPr id="33795" name="Rectangle 3"/>
          <p:cNvSpPr>
            <a:spLocks noGrp="1"/>
          </p:cNvSpPr>
          <p:nvPr>
            <p:ph type="body" idx="1"/>
          </p:nvPr>
        </p:nvSpPr>
        <p:spPr>
          <a:xfrm>
            <a:off x="685800" y="1981200"/>
            <a:ext cx="7772400" cy="4572000"/>
          </a:xfrm>
        </p:spPr>
        <p:txBody>
          <a:bodyPr/>
          <a:lstStyle/>
          <a:p>
            <a:pPr eaLnBrk="1" hangingPunct="1">
              <a:lnSpc>
                <a:spcPct val="90000"/>
              </a:lnSpc>
            </a:pPr>
            <a:r>
              <a:rPr lang="en-GB" altLang="en-US"/>
              <a:t>This for different parameters</a:t>
            </a:r>
          </a:p>
          <a:p>
            <a:pPr eaLnBrk="1" hangingPunct="1">
              <a:lnSpc>
                <a:spcPct val="90000"/>
              </a:lnSpc>
            </a:pPr>
            <a:endParaRPr lang="en-GB" altLang="en-US"/>
          </a:p>
          <a:p>
            <a:pPr eaLnBrk="1" hangingPunct="1">
              <a:lnSpc>
                <a:spcPct val="90000"/>
              </a:lnSpc>
            </a:pPr>
            <a:endParaRPr lang="en-GB" altLang="en-US"/>
          </a:p>
          <a:p>
            <a:pPr eaLnBrk="1" hangingPunct="1">
              <a:lnSpc>
                <a:spcPct val="90000"/>
              </a:lnSpc>
            </a:pPr>
            <a:endParaRPr lang="en-GB" altLang="en-US"/>
          </a:p>
          <a:p>
            <a:pPr eaLnBrk="1" hangingPunct="1">
              <a:lnSpc>
                <a:spcPct val="90000"/>
              </a:lnSpc>
            </a:pPr>
            <a:endParaRPr lang="en-GB" altLang="en-US"/>
          </a:p>
          <a:p>
            <a:pPr eaLnBrk="1" hangingPunct="1">
              <a:lnSpc>
                <a:spcPct val="90000"/>
              </a:lnSpc>
            </a:pPr>
            <a:endParaRPr lang="en-GB" altLang="en-US"/>
          </a:p>
          <a:p>
            <a:pPr eaLnBrk="1" hangingPunct="1">
              <a:lnSpc>
                <a:spcPct val="90000"/>
              </a:lnSpc>
            </a:pPr>
            <a:endParaRPr lang="en-GB" altLang="en-US"/>
          </a:p>
          <a:p>
            <a:pPr eaLnBrk="1" hangingPunct="1">
              <a:lnSpc>
                <a:spcPct val="90000"/>
              </a:lnSpc>
            </a:pPr>
            <a:r>
              <a:rPr lang="en-GB" altLang="en-US"/>
              <a:t>Gause also found coexistence</a:t>
            </a:r>
          </a:p>
        </p:txBody>
      </p:sp>
      <p:pic>
        <p:nvPicPr>
          <p:cNvPr id="337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725" y="2722563"/>
            <a:ext cx="4243387" cy="261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722563"/>
            <a:ext cx="4243388" cy="261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Rot="1" noChangeAspect="1" noMove="1" noResize="1" noEditPoints="1" noAdjustHandles="1" noChangeArrowheads="1" noChangeShapeType="1" noTextEdit="1"/>
          </p:cNvSpPr>
          <p:nvPr/>
        </p:nvSpPr>
        <p:spPr>
          <a:xfrm>
            <a:off x="-116080" y="3452892"/>
            <a:ext cx="812115" cy="461665"/>
          </a:xfrm>
          <a:prstGeom prst="rect">
            <a:avLst/>
          </a:prstGeom>
          <a:blipFill rotWithShape="1">
            <a:blip r:embed="rId4"/>
            <a:stretch>
              <a:fillRect b="-1316"/>
            </a:stretch>
          </a:blipFill>
        </p:spPr>
        <p:txBody>
          <a:bodyPr/>
          <a:lstStyle/>
          <a:p>
            <a:pPr eaLnBrk="1" hangingPunct="1">
              <a:defRPr/>
            </a:pPr>
            <a:r>
              <a:rPr lang="en-GB">
                <a:noFill/>
              </a:rPr>
              <a:t> </a:t>
            </a:r>
          </a:p>
        </p:txBody>
      </p:sp>
      <p:sp>
        <p:nvSpPr>
          <p:cNvPr id="8" name="TextBox 7"/>
          <p:cNvSpPr txBox="1">
            <a:spLocks noRot="1" noChangeAspect="1" noMove="1" noResize="1" noEditPoints="1" noAdjustHandles="1" noChangeArrowheads="1" noChangeShapeType="1" noTextEdit="1"/>
          </p:cNvSpPr>
          <p:nvPr/>
        </p:nvSpPr>
        <p:spPr>
          <a:xfrm>
            <a:off x="4292224" y="3275468"/>
            <a:ext cx="812115" cy="461665"/>
          </a:xfrm>
          <a:prstGeom prst="rect">
            <a:avLst/>
          </a:prstGeom>
          <a:blipFill rotWithShape="1">
            <a:blip r:embed="rId5"/>
            <a:stretch>
              <a:fillRect l="-1504" r="-15789" b="-1316"/>
            </a:stretch>
          </a:blipFill>
        </p:spPr>
        <p:txBody>
          <a:bodyPr/>
          <a:lstStyle/>
          <a:p>
            <a:pPr eaLnBrk="1" hangingPunct="1">
              <a:defRPr/>
            </a:pPr>
            <a:r>
              <a:rPr lang="en-GB">
                <a:noFill/>
              </a:rPr>
              <a:t> </a:t>
            </a:r>
          </a:p>
        </p:txBody>
      </p:sp>
      <p:sp>
        <p:nvSpPr>
          <p:cNvPr id="11" name="TextBox 10"/>
          <p:cNvSpPr txBox="1">
            <a:spLocks noRot="1" noChangeAspect="1" noMove="1" noResize="1" noEditPoints="1" noAdjustHandles="1" noChangeArrowheads="1" noChangeShapeType="1" noTextEdit="1"/>
          </p:cNvSpPr>
          <p:nvPr/>
        </p:nvSpPr>
        <p:spPr>
          <a:xfrm>
            <a:off x="4294496" y="3345980"/>
            <a:ext cx="812115" cy="461665"/>
          </a:xfrm>
          <a:prstGeom prst="rect">
            <a:avLst/>
          </a:prstGeom>
          <a:blipFill rotWithShape="1">
            <a:blip r:embed="rId6"/>
            <a:stretch>
              <a:fillRect l="-1493" r="-14925" b="-1316"/>
            </a:stretch>
          </a:blipFill>
        </p:spPr>
        <p:txBody>
          <a:bodyPr/>
          <a:lstStyle/>
          <a:p>
            <a:pPr eaLnBrk="1" hangingPunct="1">
              <a:defRPr/>
            </a:pPr>
            <a:r>
              <a:rPr lang="en-GB">
                <a:noFill/>
              </a:rPr>
              <a:t> </a:t>
            </a:r>
          </a:p>
        </p:txBody>
      </p:sp>
      <p:sp>
        <p:nvSpPr>
          <p:cNvPr id="12" name="TextBox 11"/>
          <p:cNvSpPr txBox="1">
            <a:spLocks noRot="1" noChangeAspect="1" noMove="1" noResize="1" noEditPoints="1" noAdjustHandles="1" noChangeArrowheads="1" noChangeShapeType="1" noTextEdit="1"/>
          </p:cNvSpPr>
          <p:nvPr/>
        </p:nvSpPr>
        <p:spPr>
          <a:xfrm>
            <a:off x="4296768" y="3825932"/>
            <a:ext cx="812115" cy="461665"/>
          </a:xfrm>
          <a:prstGeom prst="rect">
            <a:avLst/>
          </a:prstGeom>
          <a:blipFill rotWithShape="1">
            <a:blip r:embed="rId7"/>
            <a:stretch>
              <a:fillRect l="-2256" r="-15038" b="-2667"/>
            </a:stretch>
          </a:blipFill>
        </p:spPr>
        <p:txBody>
          <a:bodyPr/>
          <a:lstStyle/>
          <a:p>
            <a:pPr eaLnBrk="1" hangingPunct="1">
              <a:defRPr/>
            </a:pPr>
            <a:r>
              <a:rPr lang="en-GB">
                <a:noFill/>
              </a:rPr>
              <a:t> </a:t>
            </a:r>
          </a:p>
        </p:txBody>
      </p:sp>
      <p:sp>
        <p:nvSpPr>
          <p:cNvPr id="13" name="TextBox 12"/>
          <p:cNvSpPr txBox="1">
            <a:spLocks noRot="1" noChangeAspect="1" noMove="1" noResize="1" noEditPoints="1" noAdjustHandles="1" noChangeArrowheads="1" noChangeShapeType="1" noTextEdit="1"/>
          </p:cNvSpPr>
          <p:nvPr/>
        </p:nvSpPr>
        <p:spPr>
          <a:xfrm>
            <a:off x="4285392" y="4360476"/>
            <a:ext cx="812115" cy="461665"/>
          </a:xfrm>
          <a:prstGeom prst="rect">
            <a:avLst/>
          </a:prstGeom>
          <a:blipFill rotWithShape="1">
            <a:blip r:embed="rId8"/>
            <a:stretch>
              <a:fillRect l="-2256" r="-15038" b="-1316"/>
            </a:stretch>
          </a:blipFill>
        </p:spPr>
        <p:txBody>
          <a:bodyPr/>
          <a:lstStyle/>
          <a:p>
            <a:pPr eaLnBrk="1" hangingPunct="1">
              <a:defRPr/>
            </a:pPr>
            <a:r>
              <a:rPr lang="en-GB">
                <a:noFill/>
              </a:rPr>
              <a:t> </a:t>
            </a:r>
          </a:p>
        </p:txBody>
      </p:sp>
    </p:spTree>
    <p:extLst>
      <p:ext uri="{BB962C8B-B14F-4D97-AF65-F5344CB8AC3E}">
        <p14:creationId xmlns:p14="http://schemas.microsoft.com/office/powerpoint/2010/main" val="677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p:nvPr>
        </p:nvSpPr>
        <p:spPr>
          <a:xfrm>
            <a:off x="685800" y="228600"/>
            <a:ext cx="7772400" cy="1143000"/>
          </a:xfrm>
        </p:spPr>
        <p:txBody>
          <a:bodyPr/>
          <a:lstStyle/>
          <a:p>
            <a:pPr eaLnBrk="1" hangingPunct="1"/>
            <a:r>
              <a:rPr lang="en-GB" altLang="en-US" dirty="0" err="1"/>
              <a:t>Gause’s</a:t>
            </a:r>
            <a:r>
              <a:rPr lang="en-GB" altLang="en-US" dirty="0"/>
              <a:t> experiments:</a:t>
            </a:r>
            <a:br>
              <a:rPr lang="en-GB" altLang="en-US" dirty="0"/>
            </a:br>
            <a:r>
              <a:rPr lang="en-GB" altLang="en-US" dirty="0"/>
              <a:t>Coexistence</a:t>
            </a:r>
          </a:p>
        </p:txBody>
      </p:sp>
      <p:pic>
        <p:nvPicPr>
          <p:cNvPr id="14340" name="Picture 4" descr="The image “file:///C:/MyDocuments/teaching/BS3120/The%20Struggle%20for%20Existence%20by%20G_%20F_%20Gause_files/fig18.gif” cannot be displayed, because it contains err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162" y="1584325"/>
            <a:ext cx="45720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5036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p:nvPr>
        </p:nvSpPr>
        <p:spPr>
          <a:xfrm>
            <a:off x="150813" y="274638"/>
            <a:ext cx="8535987" cy="1143000"/>
          </a:xfrm>
        </p:spPr>
        <p:txBody>
          <a:bodyPr/>
          <a:lstStyle/>
          <a:p>
            <a:pPr eaLnBrk="1" hangingPunct="1"/>
            <a:r>
              <a:rPr lang="en-GB" altLang="en-US" sz="4000" dirty="0"/>
              <a:t>L-V interaction model: </a:t>
            </a:r>
            <a:br>
              <a:rPr lang="en-GB" altLang="en-US" sz="4000" dirty="0"/>
            </a:br>
            <a:r>
              <a:rPr lang="en-GB" altLang="en-US" sz="4000" dirty="0"/>
              <a:t>alternative stable states</a:t>
            </a:r>
          </a:p>
        </p:txBody>
      </p:sp>
      <p:sp>
        <p:nvSpPr>
          <p:cNvPr id="34819" name="Rectangle 3"/>
          <p:cNvSpPr>
            <a:spLocks noGrp="1"/>
          </p:cNvSpPr>
          <p:nvPr>
            <p:ph type="body" idx="1"/>
          </p:nvPr>
        </p:nvSpPr>
        <p:spPr>
          <a:xfrm>
            <a:off x="685800" y="1422400"/>
            <a:ext cx="7772400" cy="4572000"/>
          </a:xfrm>
        </p:spPr>
        <p:txBody>
          <a:bodyPr/>
          <a:lstStyle/>
          <a:p>
            <a:pPr eaLnBrk="1" hangingPunct="1">
              <a:buFont typeface="Arial" panose="020B0604020202020204" pitchFamily="34" charset="0"/>
              <a:buNone/>
            </a:pPr>
            <a:r>
              <a:rPr lang="en-GB" altLang="en-US" sz="2800"/>
              <a:t>Another outcome of the model:</a:t>
            </a:r>
          </a:p>
          <a:p>
            <a:pPr eaLnBrk="1" hangingPunct="1">
              <a:buFont typeface="Arial" panose="020B0604020202020204" pitchFamily="34" charset="0"/>
              <a:buNone/>
            </a:pPr>
            <a:r>
              <a:rPr lang="en-GB" altLang="en-US" sz="2800"/>
              <a:t>An unstable equilibrium exists, yet there is no lasting coexistence. The winner of the competition depends on the initial conditions</a:t>
            </a:r>
          </a:p>
        </p:txBody>
      </p:sp>
      <p:graphicFrame>
        <p:nvGraphicFramePr>
          <p:cNvPr id="234500" name="Object 4"/>
          <p:cNvGraphicFramePr>
            <a:graphicFrameLocks noChangeAspect="1"/>
          </p:cNvGraphicFramePr>
          <p:nvPr/>
        </p:nvGraphicFramePr>
        <p:xfrm>
          <a:off x="1804988" y="3330575"/>
          <a:ext cx="4308475" cy="3876675"/>
        </p:xfrm>
        <a:graphic>
          <a:graphicData uri="http://schemas.openxmlformats.org/presentationml/2006/ole">
            <mc:AlternateContent xmlns:mc="http://schemas.openxmlformats.org/markup-compatibility/2006">
              <mc:Choice xmlns:v="urn:schemas-microsoft-com:vml" Requires="v">
                <p:oleObj name="Artwork" r:id="rId2" imgW="4361905" imgH="3924848" progId="Adobe.Illustrator.7">
                  <p:embed/>
                </p:oleObj>
              </mc:Choice>
              <mc:Fallback>
                <p:oleObj name="Artwork" r:id="rId2" imgW="4361905" imgH="3924848" progId="Adobe.Illustrator.7">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988" y="3330575"/>
                        <a:ext cx="4308475"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560762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4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p:nvPr>
        </p:nvSpPr>
        <p:spPr/>
        <p:txBody>
          <a:bodyPr/>
          <a:lstStyle/>
          <a:p>
            <a:pPr eaLnBrk="1" hangingPunct="1"/>
            <a:r>
              <a:rPr lang="en-GB" altLang="en-US"/>
              <a:t>Alternative stable states</a:t>
            </a:r>
          </a:p>
        </p:txBody>
      </p:sp>
      <p:sp>
        <p:nvSpPr>
          <p:cNvPr id="35843" name="Rectangle 3"/>
          <p:cNvSpPr>
            <a:spLocks noGrp="1"/>
          </p:cNvSpPr>
          <p:nvPr>
            <p:ph type="body" idx="1"/>
          </p:nvPr>
        </p:nvSpPr>
        <p:spPr>
          <a:xfrm>
            <a:off x="685800" y="1981200"/>
            <a:ext cx="7772400" cy="4572000"/>
          </a:xfrm>
        </p:spPr>
        <p:txBody>
          <a:bodyPr/>
          <a:lstStyle/>
          <a:p>
            <a:pPr eaLnBrk="1" hangingPunct="1"/>
            <a:r>
              <a:rPr lang="en-GB" altLang="en-US"/>
              <a:t>This for different parameters again</a:t>
            </a:r>
          </a:p>
          <a:p>
            <a:pPr eaLnBrk="1" hangingPunct="1"/>
            <a:r>
              <a:rPr lang="en-GB" altLang="en-US"/>
              <a:t>Either species 1 outcompetes species 2</a:t>
            </a:r>
          </a:p>
          <a:p>
            <a:pPr eaLnBrk="1" hangingPunct="1">
              <a:buFont typeface="Arial" panose="020B0604020202020204" pitchFamily="34" charset="0"/>
              <a:buNone/>
            </a:pPr>
            <a:endParaRPr lang="en-GB" altLang="en-US"/>
          </a:p>
          <a:p>
            <a:pPr eaLnBrk="1" hangingPunct="1"/>
            <a:endParaRPr lang="en-GB" altLang="en-US"/>
          </a:p>
          <a:p>
            <a:pPr eaLnBrk="1" hangingPunct="1"/>
            <a:endParaRPr lang="en-GB" altLang="en-US"/>
          </a:p>
          <a:p>
            <a:pPr eaLnBrk="1" hangingPunct="1"/>
            <a:endParaRPr lang="en-GB" altLang="en-US"/>
          </a:p>
          <a:p>
            <a:pPr eaLnBrk="1" hangingPunct="1"/>
            <a:endParaRPr lang="en-GB" altLang="en-US"/>
          </a:p>
          <a:p>
            <a:pPr eaLnBrk="1" hangingPunct="1"/>
            <a:endParaRPr lang="en-GB" altLang="en-US"/>
          </a:p>
          <a:p>
            <a:pPr eaLnBrk="1" hangingPunct="1"/>
            <a:endParaRPr lang="en-GB" altLang="en-US"/>
          </a:p>
        </p:txBody>
      </p:sp>
      <p:grpSp>
        <p:nvGrpSpPr>
          <p:cNvPr id="35844" name="Group 4"/>
          <p:cNvGrpSpPr>
            <a:grpSpLocks/>
          </p:cNvGrpSpPr>
          <p:nvPr/>
        </p:nvGrpSpPr>
        <p:grpSpPr bwMode="auto">
          <a:xfrm>
            <a:off x="-198438" y="3640138"/>
            <a:ext cx="8809038" cy="2532062"/>
            <a:chOff x="-197968" y="3640138"/>
            <a:chExt cx="8808568" cy="2532062"/>
          </a:xfrm>
        </p:grpSpPr>
        <p:grpSp>
          <p:nvGrpSpPr>
            <p:cNvPr id="35853" name="Group 4"/>
            <p:cNvGrpSpPr>
              <a:grpSpLocks/>
            </p:cNvGrpSpPr>
            <p:nvPr/>
          </p:nvGrpSpPr>
          <p:grpSpPr bwMode="auto">
            <a:xfrm>
              <a:off x="304800" y="3640138"/>
              <a:ext cx="8305800" cy="2532062"/>
              <a:chOff x="192" y="2293"/>
              <a:chExt cx="5232" cy="1595"/>
            </a:xfrm>
          </p:grpSpPr>
          <p:pic>
            <p:nvPicPr>
              <p:cNvPr id="3585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2302"/>
                <a:ext cx="2577"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 y="2293"/>
                <a:ext cx="2592" cy="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Box 13"/>
            <p:cNvSpPr txBox="1">
              <a:spLocks noRot="1" noChangeAspect="1" noMove="1" noResize="1" noEditPoints="1" noAdjustHandles="1" noChangeArrowheads="1" noChangeShapeType="1" noTextEdit="1"/>
            </p:cNvSpPr>
            <p:nvPr/>
          </p:nvSpPr>
          <p:spPr>
            <a:xfrm>
              <a:off x="-197968" y="4735804"/>
              <a:ext cx="812115" cy="461665"/>
            </a:xfrm>
            <a:prstGeom prst="rect">
              <a:avLst/>
            </a:prstGeom>
            <a:blipFill rotWithShape="1">
              <a:blip r:embed="rId4"/>
              <a:stretch>
                <a:fillRect l="-2256" r="-14286" b="-1316"/>
              </a:stretch>
            </a:blipFill>
          </p:spPr>
          <p:txBody>
            <a:bodyPr/>
            <a:lstStyle/>
            <a:p>
              <a:pPr eaLnBrk="1" hangingPunct="1">
                <a:defRPr/>
              </a:pPr>
              <a:r>
                <a:rPr lang="en-GB">
                  <a:noFill/>
                </a:rPr>
                <a:t> </a:t>
              </a:r>
            </a:p>
          </p:txBody>
        </p:sp>
      </p:grpSp>
      <p:sp>
        <p:nvSpPr>
          <p:cNvPr id="235527" name="Text Box 7"/>
          <p:cNvSpPr txBox="1">
            <a:spLocks noChangeArrowheads="1"/>
          </p:cNvSpPr>
          <p:nvPr/>
        </p:nvSpPr>
        <p:spPr bwMode="auto">
          <a:xfrm>
            <a:off x="457200" y="2543175"/>
            <a:ext cx="8458200"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a:t>Or, for different initial conditions, but the same parameters,  the outcome is reversed</a:t>
            </a:r>
          </a:p>
        </p:txBody>
      </p:sp>
      <p:grpSp>
        <p:nvGrpSpPr>
          <p:cNvPr id="7" name="Group 6"/>
          <p:cNvGrpSpPr>
            <a:grpSpLocks/>
          </p:cNvGrpSpPr>
          <p:nvPr/>
        </p:nvGrpSpPr>
        <p:grpSpPr bwMode="auto">
          <a:xfrm>
            <a:off x="-1201738" y="1928813"/>
            <a:ext cx="12420601" cy="4527550"/>
            <a:chOff x="-1201003" y="1979590"/>
            <a:chExt cx="12419463" cy="4527191"/>
          </a:xfrm>
        </p:grpSpPr>
        <p:sp>
          <p:nvSpPr>
            <p:cNvPr id="2" name="Rectangle 1"/>
            <p:cNvSpPr/>
            <p:nvPr/>
          </p:nvSpPr>
          <p:spPr>
            <a:xfrm>
              <a:off x="-1201003" y="1979590"/>
              <a:ext cx="12419463" cy="4527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grpSp>
          <p:nvGrpSpPr>
            <p:cNvPr id="35848" name="Group 3"/>
            <p:cNvGrpSpPr>
              <a:grpSpLocks/>
            </p:cNvGrpSpPr>
            <p:nvPr/>
          </p:nvGrpSpPr>
          <p:grpSpPr bwMode="auto">
            <a:xfrm>
              <a:off x="469923" y="3585523"/>
              <a:ext cx="8434387" cy="2566988"/>
              <a:chOff x="538163" y="3571875"/>
              <a:chExt cx="8434387" cy="2566988"/>
            </a:xfrm>
          </p:grpSpPr>
          <p:grpSp>
            <p:nvGrpSpPr>
              <p:cNvPr id="35849" name="Group 8"/>
              <p:cNvGrpSpPr>
                <a:grpSpLocks/>
              </p:cNvGrpSpPr>
              <p:nvPr/>
            </p:nvGrpSpPr>
            <p:grpSpPr bwMode="auto">
              <a:xfrm>
                <a:off x="538163" y="3571875"/>
                <a:ext cx="8434387" cy="2566988"/>
                <a:chOff x="144" y="2271"/>
                <a:chExt cx="5313" cy="1617"/>
              </a:xfrm>
            </p:grpSpPr>
            <p:pic>
              <p:nvPicPr>
                <p:cNvPr id="3585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2" y="2271"/>
                  <a:ext cx="2625" cy="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 y="2273"/>
                  <a:ext cx="2624" cy="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TextBox 10"/>
              <p:cNvSpPr txBox="1">
                <a:spLocks noRot="1" noChangeAspect="1" noMove="1" noResize="1" noEditPoints="1" noAdjustHandles="1" noChangeArrowheads="1" noChangeShapeType="1" noTextEdit="1"/>
              </p:cNvSpPr>
              <p:nvPr/>
            </p:nvSpPr>
            <p:spPr>
              <a:xfrm>
                <a:off x="4292224" y="4749452"/>
                <a:ext cx="812115" cy="461665"/>
              </a:xfrm>
              <a:prstGeom prst="rect">
                <a:avLst/>
              </a:prstGeom>
              <a:blipFill rotWithShape="1">
                <a:blip r:embed="rId7"/>
                <a:stretch>
                  <a:fillRect l="-2256" r="-12782" b="-1316"/>
                </a:stretch>
              </a:blipFill>
            </p:spPr>
            <p:txBody>
              <a:bodyPr/>
              <a:lstStyle/>
              <a:p>
                <a:pPr eaLnBrk="1" hangingPunct="1">
                  <a:defRPr/>
                </a:pPr>
                <a:r>
                  <a:rPr lang="en-GB">
                    <a:noFill/>
                  </a:rPr>
                  <a:t> </a:t>
                </a:r>
              </a:p>
            </p:txBody>
          </p:sp>
        </p:grpSp>
      </p:grpSp>
    </p:spTree>
    <p:extLst>
      <p:ext uri="{BB962C8B-B14F-4D97-AF65-F5344CB8AC3E}">
        <p14:creationId xmlns:p14="http://schemas.microsoft.com/office/powerpoint/2010/main" val="793186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5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p:nvPr>
        </p:nvSpPr>
        <p:spPr/>
        <p:txBody>
          <a:bodyPr/>
          <a:lstStyle/>
          <a:p>
            <a:pPr eaLnBrk="1" hangingPunct="1"/>
            <a:r>
              <a:rPr lang="en-GB" altLang="en-US"/>
              <a:t>Alternative stable states</a:t>
            </a:r>
          </a:p>
        </p:txBody>
      </p:sp>
      <p:grpSp>
        <p:nvGrpSpPr>
          <p:cNvPr id="4" name="Group 3"/>
          <p:cNvGrpSpPr>
            <a:grpSpLocks/>
          </p:cNvGrpSpPr>
          <p:nvPr/>
        </p:nvGrpSpPr>
        <p:grpSpPr bwMode="auto">
          <a:xfrm>
            <a:off x="455613" y="3819525"/>
            <a:ext cx="8434387" cy="2592388"/>
            <a:chOff x="538163" y="3546476"/>
            <a:chExt cx="8434387" cy="2592389"/>
          </a:xfrm>
        </p:grpSpPr>
        <p:grpSp>
          <p:nvGrpSpPr>
            <p:cNvPr id="36872" name="Group 8"/>
            <p:cNvGrpSpPr>
              <a:grpSpLocks/>
            </p:cNvGrpSpPr>
            <p:nvPr/>
          </p:nvGrpSpPr>
          <p:grpSpPr bwMode="auto">
            <a:xfrm>
              <a:off x="538163" y="3546476"/>
              <a:ext cx="8434387" cy="2592389"/>
              <a:chOff x="144" y="2255"/>
              <a:chExt cx="5313" cy="1633"/>
            </a:xfrm>
          </p:grpSpPr>
          <p:pic>
            <p:nvPicPr>
              <p:cNvPr id="3687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2" y="2271"/>
                <a:ext cx="2625" cy="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2255"/>
                <a:ext cx="2624" cy="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TextBox 10"/>
            <p:cNvSpPr txBox="1">
              <a:spLocks noRot="1" noChangeAspect="1" noMove="1" noResize="1" noEditPoints="1" noAdjustHandles="1" noChangeArrowheads="1" noChangeShapeType="1" noTextEdit="1"/>
            </p:cNvSpPr>
            <p:nvPr/>
          </p:nvSpPr>
          <p:spPr>
            <a:xfrm>
              <a:off x="4292224" y="4749452"/>
              <a:ext cx="812115" cy="461665"/>
            </a:xfrm>
            <a:prstGeom prst="rect">
              <a:avLst/>
            </a:prstGeom>
            <a:blipFill rotWithShape="1">
              <a:blip r:embed="rId4"/>
              <a:stretch>
                <a:fillRect l="-2256" r="-12782" b="-1316"/>
              </a:stretch>
            </a:blipFill>
          </p:spPr>
          <p:txBody>
            <a:bodyPr/>
            <a:lstStyle/>
            <a:p>
              <a:pPr eaLnBrk="1" hangingPunct="1">
                <a:defRPr/>
              </a:pPr>
              <a:r>
                <a:rPr lang="en-GB">
                  <a:noFill/>
                </a:rPr>
                <a:t> </a:t>
              </a:r>
            </a:p>
          </p:txBody>
        </p:sp>
      </p:grpSp>
      <p:grpSp>
        <p:nvGrpSpPr>
          <p:cNvPr id="36868" name="Group 4"/>
          <p:cNvGrpSpPr>
            <a:grpSpLocks/>
          </p:cNvGrpSpPr>
          <p:nvPr/>
        </p:nvGrpSpPr>
        <p:grpSpPr bwMode="auto">
          <a:xfrm>
            <a:off x="277813" y="1101725"/>
            <a:ext cx="8691562" cy="2532063"/>
            <a:chOff x="192" y="2293"/>
            <a:chExt cx="5475" cy="1595"/>
          </a:xfrm>
        </p:grpSpPr>
        <p:pic>
          <p:nvPicPr>
            <p:cNvPr id="3687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 y="2302"/>
              <a:ext cx="2577"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5" y="2293"/>
              <a:ext cx="2592" cy="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Box 13"/>
          <p:cNvSpPr txBox="1">
            <a:spLocks noRot="1" noChangeAspect="1" noMove="1" noResize="1" noEditPoints="1" noAdjustHandles="1" noChangeArrowheads="1" noChangeShapeType="1" noTextEdit="1"/>
          </p:cNvSpPr>
          <p:nvPr/>
        </p:nvSpPr>
        <p:spPr>
          <a:xfrm>
            <a:off x="-225264" y="2197276"/>
            <a:ext cx="812115" cy="461665"/>
          </a:xfrm>
          <a:prstGeom prst="rect">
            <a:avLst/>
          </a:prstGeom>
          <a:blipFill rotWithShape="1">
            <a:blip r:embed="rId7"/>
            <a:stretch>
              <a:fillRect l="-1504" r="-15038" b="-1316"/>
            </a:stretch>
          </a:blipFill>
        </p:spPr>
        <p:txBody>
          <a:bodyPr/>
          <a:lstStyle/>
          <a:p>
            <a:pPr eaLnBrk="1" hangingPunct="1">
              <a:defRPr/>
            </a:pPr>
            <a:r>
              <a:rPr lang="en-GB">
                <a:noFill/>
              </a:rPr>
              <a:t> </a:t>
            </a:r>
          </a:p>
        </p:txBody>
      </p:sp>
    </p:spTree>
    <p:extLst>
      <p:ext uri="{BB962C8B-B14F-4D97-AF65-F5344CB8AC3E}">
        <p14:creationId xmlns:p14="http://schemas.microsoft.com/office/powerpoint/2010/main" val="27602217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p:nvPr>
        </p:nvSpPr>
        <p:spPr>
          <a:xfrm>
            <a:off x="685800" y="381000"/>
            <a:ext cx="7772400" cy="1143000"/>
          </a:xfrm>
        </p:spPr>
        <p:txBody>
          <a:bodyPr/>
          <a:lstStyle/>
          <a:p>
            <a:pPr eaLnBrk="1" hangingPunct="1"/>
            <a:r>
              <a:rPr lang="en-GB" altLang="en-US"/>
              <a:t>Alternative stable states</a:t>
            </a:r>
          </a:p>
        </p:txBody>
      </p:sp>
      <p:grpSp>
        <p:nvGrpSpPr>
          <p:cNvPr id="37891" name="Group 9"/>
          <p:cNvGrpSpPr>
            <a:grpSpLocks/>
          </p:cNvGrpSpPr>
          <p:nvPr/>
        </p:nvGrpSpPr>
        <p:grpSpPr bwMode="auto">
          <a:xfrm>
            <a:off x="327025" y="1371600"/>
            <a:ext cx="9753600" cy="6553200"/>
            <a:chOff x="192" y="864"/>
            <a:chExt cx="6144" cy="4128"/>
          </a:xfrm>
        </p:grpSpPr>
        <p:sp>
          <p:nvSpPr>
            <p:cNvPr id="37893" name="Rectangle 10"/>
            <p:cNvSpPr>
              <a:spLocks noChangeArrowheads="1"/>
            </p:cNvSpPr>
            <p:nvPr/>
          </p:nvSpPr>
          <p:spPr bwMode="auto">
            <a:xfrm>
              <a:off x="192" y="864"/>
              <a:ext cx="6144" cy="412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aphicFrame>
          <p:nvGraphicFramePr>
            <p:cNvPr id="37894" name="Object 11"/>
            <p:cNvGraphicFramePr>
              <a:graphicFrameLocks noChangeAspect="1"/>
            </p:cNvGraphicFramePr>
            <p:nvPr/>
          </p:nvGraphicFramePr>
          <p:xfrm>
            <a:off x="960" y="1089"/>
            <a:ext cx="3843" cy="3039"/>
          </p:xfrm>
          <a:graphic>
            <a:graphicData uri="http://schemas.openxmlformats.org/presentationml/2006/ole">
              <mc:AlternateContent xmlns:mc="http://schemas.openxmlformats.org/markup-compatibility/2006">
                <mc:Choice xmlns:v="urn:schemas-microsoft-com:vml" Requires="v">
                  <p:oleObj name="Artwork" r:id="rId2" imgW="5191850" imgH="4105848" progId="Adobe.Illustrator.7">
                    <p:embed/>
                  </p:oleObj>
                </mc:Choice>
                <mc:Fallback>
                  <p:oleObj name="Artwork" r:id="rId2" imgW="5191850" imgH="4105848" progId="Adobe.Illustrator.7">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089"/>
                          <a:ext cx="3843" cy="303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36556" name="Object 12"/>
          <p:cNvGraphicFramePr>
            <a:graphicFrameLocks noChangeAspect="1"/>
          </p:cNvGraphicFramePr>
          <p:nvPr/>
        </p:nvGraphicFramePr>
        <p:xfrm>
          <a:off x="1595438" y="1752600"/>
          <a:ext cx="6024562" cy="4764088"/>
        </p:xfrm>
        <a:graphic>
          <a:graphicData uri="http://schemas.openxmlformats.org/presentationml/2006/ole">
            <mc:AlternateContent xmlns:mc="http://schemas.openxmlformats.org/markup-compatibility/2006">
              <mc:Choice xmlns:v="urn:schemas-microsoft-com:vml" Requires="v">
                <p:oleObj name="Artwork" r:id="rId4" imgW="5191850" imgH="4105848" progId="Adobe.Illustrator.7">
                  <p:embed/>
                </p:oleObj>
              </mc:Choice>
              <mc:Fallback>
                <p:oleObj name="Artwork" r:id="rId4" imgW="5191850" imgH="4105848" progId="Adobe.Illustrator.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5438" y="1752600"/>
                        <a:ext cx="6024562" cy="476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8738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6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p:nvPr>
        </p:nvSpPr>
        <p:spPr/>
        <p:txBody>
          <a:bodyPr/>
          <a:lstStyle/>
          <a:p>
            <a:pPr eaLnBrk="1" hangingPunct="1"/>
            <a:r>
              <a:rPr lang="en-GB" altLang="en-US"/>
              <a:t>The phase plane</a:t>
            </a:r>
            <a:endParaRPr lang="en-US" altLang="en-US"/>
          </a:p>
        </p:txBody>
      </p:sp>
      <p:sp>
        <p:nvSpPr>
          <p:cNvPr id="38915" name="Rectangle 3"/>
          <p:cNvSpPr>
            <a:spLocks noGrp="1"/>
          </p:cNvSpPr>
          <p:nvPr>
            <p:ph type="body" idx="1"/>
          </p:nvPr>
        </p:nvSpPr>
        <p:spPr/>
        <p:txBody>
          <a:bodyPr/>
          <a:lstStyle/>
          <a:p>
            <a:pPr eaLnBrk="1" hangingPunct="1">
              <a:lnSpc>
                <a:spcPct val="90000"/>
              </a:lnSpc>
            </a:pPr>
            <a:r>
              <a:rPr lang="en-GB" altLang="en-US"/>
              <a:t>The previous plot captures the information about the solution in a very convenient way</a:t>
            </a:r>
          </a:p>
          <a:p>
            <a:pPr eaLnBrk="1" hangingPunct="1">
              <a:lnSpc>
                <a:spcPct val="90000"/>
              </a:lnSpc>
            </a:pPr>
            <a:r>
              <a:rPr lang="en-GB" altLang="en-US"/>
              <a:t>Rather than plotting N</a:t>
            </a:r>
            <a:r>
              <a:rPr lang="en-GB" altLang="en-US" baseline="-25000"/>
              <a:t>1</a:t>
            </a:r>
            <a:r>
              <a:rPr lang="en-GB" altLang="en-US"/>
              <a:t> and N</a:t>
            </a:r>
            <a:r>
              <a:rPr lang="en-GB" altLang="en-US" baseline="-25000"/>
              <a:t>2</a:t>
            </a:r>
            <a:r>
              <a:rPr lang="en-GB" altLang="en-US"/>
              <a:t> versus time, we have plotted the values of N</a:t>
            </a:r>
            <a:r>
              <a:rPr lang="en-GB" altLang="en-US" baseline="-25000"/>
              <a:t>1</a:t>
            </a:r>
            <a:r>
              <a:rPr lang="en-GB" altLang="en-US"/>
              <a:t> and N</a:t>
            </a:r>
            <a:r>
              <a:rPr lang="en-GB" altLang="en-US" baseline="-25000"/>
              <a:t>2</a:t>
            </a:r>
            <a:r>
              <a:rPr lang="en-GB" altLang="en-US"/>
              <a:t> at various time points</a:t>
            </a:r>
          </a:p>
          <a:p>
            <a:pPr eaLnBrk="1" hangingPunct="1">
              <a:lnSpc>
                <a:spcPct val="90000"/>
              </a:lnSpc>
            </a:pPr>
            <a:r>
              <a:rPr lang="en-GB" altLang="en-US"/>
              <a:t>The solution traverses the N</a:t>
            </a:r>
            <a:r>
              <a:rPr lang="en-GB" altLang="en-US" baseline="-25000"/>
              <a:t>1</a:t>
            </a:r>
            <a:r>
              <a:rPr lang="en-GB" altLang="en-US"/>
              <a:t>, N</a:t>
            </a:r>
            <a:r>
              <a:rPr lang="en-GB" altLang="en-US" baseline="-25000"/>
              <a:t>2</a:t>
            </a:r>
            <a:r>
              <a:rPr lang="en-GB" altLang="en-US"/>
              <a:t> plane over time, the path it covers is called an orbit</a:t>
            </a:r>
          </a:p>
          <a:p>
            <a:pPr eaLnBrk="1" hangingPunct="1">
              <a:lnSpc>
                <a:spcPct val="90000"/>
              </a:lnSpc>
            </a:pPr>
            <a:r>
              <a:rPr lang="en-GB" altLang="en-US"/>
              <a:t>The N</a:t>
            </a:r>
            <a:r>
              <a:rPr lang="en-GB" altLang="en-US" baseline="-25000"/>
              <a:t>1</a:t>
            </a:r>
            <a:r>
              <a:rPr lang="en-GB" altLang="en-US"/>
              <a:t>, N</a:t>
            </a:r>
            <a:r>
              <a:rPr lang="en-GB" altLang="en-US" baseline="-25000"/>
              <a:t>2</a:t>
            </a:r>
            <a:r>
              <a:rPr lang="en-GB" altLang="en-US"/>
              <a:t> plane is the phase plane</a:t>
            </a:r>
          </a:p>
          <a:p>
            <a:pPr eaLnBrk="1" hangingPunct="1">
              <a:lnSpc>
                <a:spcPct val="90000"/>
              </a:lnSpc>
            </a:pPr>
            <a:r>
              <a:rPr lang="en-GB" altLang="en-US"/>
              <a:t>All orbits together give you the phase portrait</a:t>
            </a:r>
            <a:endParaRPr lang="en-US" altLang="en-US"/>
          </a:p>
        </p:txBody>
      </p:sp>
    </p:spTree>
    <p:extLst>
      <p:ext uri="{BB962C8B-B14F-4D97-AF65-F5344CB8AC3E}">
        <p14:creationId xmlns:p14="http://schemas.microsoft.com/office/powerpoint/2010/main" val="8465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p:nvPr>
        </p:nvSpPr>
        <p:spPr/>
        <p:txBody>
          <a:bodyPr/>
          <a:lstStyle/>
          <a:p>
            <a:pPr eaLnBrk="1" hangingPunct="1"/>
            <a:r>
              <a:rPr lang="en-GB" altLang="en-US"/>
              <a:t>Int</a:t>
            </a:r>
            <a:r>
              <a:rPr lang="en-GB" altLang="en-US" u="sng"/>
              <a:t>ra</a:t>
            </a:r>
            <a:r>
              <a:rPr lang="en-GB" altLang="en-US"/>
              <a:t>specific competition</a:t>
            </a:r>
          </a:p>
        </p:txBody>
      </p:sp>
      <p:sp>
        <p:nvSpPr>
          <p:cNvPr id="5123" name="Rectangle 3"/>
          <p:cNvSpPr>
            <a:spLocks noGrp="1"/>
          </p:cNvSpPr>
          <p:nvPr>
            <p:ph type="body" idx="1"/>
          </p:nvPr>
        </p:nvSpPr>
        <p:spPr/>
        <p:txBody>
          <a:bodyPr/>
          <a:lstStyle/>
          <a:p>
            <a:pPr eaLnBrk="1" hangingPunct="1">
              <a:lnSpc>
                <a:spcPct val="90000"/>
              </a:lnSpc>
            </a:pPr>
            <a:r>
              <a:rPr lang="en-GB" altLang="en-US" sz="2800" dirty="0"/>
              <a:t>Competition between individuals of the same species reduces the </a:t>
            </a:r>
            <a:r>
              <a:rPr lang="en-GB" altLang="en-US" sz="2800" i="1" dirty="0"/>
              <a:t>per capita</a:t>
            </a:r>
            <a:r>
              <a:rPr lang="en-GB" altLang="en-US" sz="2800" dirty="0"/>
              <a:t> growth rate</a:t>
            </a:r>
          </a:p>
          <a:p>
            <a:pPr eaLnBrk="1" hangingPunct="1">
              <a:lnSpc>
                <a:spcPct val="90000"/>
              </a:lnSpc>
            </a:pPr>
            <a:r>
              <a:rPr lang="en-GB" altLang="en-US" sz="2800" dirty="0"/>
              <a:t>This can be for various reasons</a:t>
            </a:r>
          </a:p>
          <a:p>
            <a:pPr lvl="1" eaLnBrk="1" hangingPunct="1">
              <a:lnSpc>
                <a:spcPct val="90000"/>
              </a:lnSpc>
            </a:pPr>
            <a:r>
              <a:rPr lang="en-GB" altLang="en-US" sz="2400" dirty="0"/>
              <a:t>Competition for resources (exploitation competition)</a:t>
            </a:r>
          </a:p>
          <a:p>
            <a:pPr lvl="1" eaLnBrk="1" hangingPunct="1">
              <a:lnSpc>
                <a:spcPct val="90000"/>
              </a:lnSpc>
            </a:pPr>
            <a:r>
              <a:rPr lang="en-GB" altLang="en-US" sz="2400" dirty="0"/>
              <a:t>Direct effects (e.g. fighting, interference competition)</a:t>
            </a:r>
          </a:p>
          <a:p>
            <a:pPr eaLnBrk="1" hangingPunct="1">
              <a:lnSpc>
                <a:spcPct val="90000"/>
              </a:lnSpc>
            </a:pPr>
            <a:r>
              <a:rPr lang="en-GB" altLang="en-US" sz="2800" dirty="0"/>
              <a:t>This motivated the logistic model for density dependent growth</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endParaRPr lang="en-US" altLang="en-US"/>
          </a:p>
        </p:txBody>
      </p:sp>
      <p:sp>
        <p:nvSpPr>
          <p:cNvPr id="39939" name="Content Placeholder 2"/>
          <p:cNvSpPr>
            <a:spLocks noGrp="1"/>
          </p:cNvSpPr>
          <p:nvPr>
            <p:ph idx="1"/>
          </p:nvPr>
        </p:nvSpPr>
        <p:spPr/>
        <p:txBody>
          <a:bodyPr/>
          <a:lstStyle/>
          <a:p>
            <a:r>
              <a:rPr lang="en-GB" altLang="en-US" i="1"/>
              <a:t>Do Practical 2: </a:t>
            </a:r>
            <a:r>
              <a:rPr lang="en-GB" altLang="en-US"/>
              <a:t>Investigate the phase portrait of the Lotka-Volterra competition model</a:t>
            </a:r>
          </a:p>
          <a:p>
            <a:endParaRPr lang="en-GB" altLang="en-US"/>
          </a:p>
        </p:txBody>
      </p:sp>
    </p:spTree>
    <p:extLst>
      <p:ext uri="{BB962C8B-B14F-4D97-AF65-F5344CB8AC3E}">
        <p14:creationId xmlns:p14="http://schemas.microsoft.com/office/powerpoint/2010/main" val="4238795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p:nvPr>
        </p:nvSpPr>
        <p:spPr/>
        <p:txBody>
          <a:bodyPr/>
          <a:lstStyle/>
          <a:p>
            <a:pPr eaLnBrk="1" hangingPunct="1"/>
            <a:r>
              <a:rPr lang="en-GB" altLang="en-US"/>
              <a:t>The phase plane</a:t>
            </a:r>
            <a:endParaRPr lang="en-US" altLang="en-US"/>
          </a:p>
        </p:txBody>
      </p:sp>
      <p:sp>
        <p:nvSpPr>
          <p:cNvPr id="40963" name="Rectangle 3"/>
          <p:cNvSpPr>
            <a:spLocks noGrp="1"/>
          </p:cNvSpPr>
          <p:nvPr>
            <p:ph type="body" idx="1"/>
          </p:nvPr>
        </p:nvSpPr>
        <p:spPr/>
        <p:txBody>
          <a:bodyPr/>
          <a:lstStyle/>
          <a:p>
            <a:pPr eaLnBrk="1" hangingPunct="1"/>
            <a:endParaRPr lang="en-US" altLang="en-US"/>
          </a:p>
        </p:txBody>
      </p:sp>
      <p:pic>
        <p:nvPicPr>
          <p:cNvPr id="409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196975"/>
            <a:ext cx="677545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2742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D72F-8737-F9E5-6040-D687C2E70C9E}"/>
              </a:ext>
            </a:extLst>
          </p:cNvPr>
          <p:cNvSpPr>
            <a:spLocks noGrp="1"/>
          </p:cNvSpPr>
          <p:nvPr>
            <p:ph type="title"/>
          </p:nvPr>
        </p:nvSpPr>
        <p:spPr/>
        <p:txBody>
          <a:bodyPr/>
          <a:lstStyle/>
          <a:p>
            <a:r>
              <a:rPr lang="en-GB" dirty="0"/>
              <a:t>Competition between two beetles</a:t>
            </a:r>
          </a:p>
        </p:txBody>
      </p:sp>
      <p:sp>
        <p:nvSpPr>
          <p:cNvPr id="3" name="Content Placeholder 2">
            <a:extLst>
              <a:ext uri="{FF2B5EF4-FFF2-40B4-BE49-F238E27FC236}">
                <a16:creationId xmlns:a16="http://schemas.microsoft.com/office/drawing/2014/main" id="{72FE5A6C-ED50-24CE-6131-8B0862A885F1}"/>
              </a:ext>
            </a:extLst>
          </p:cNvPr>
          <p:cNvSpPr>
            <a:spLocks noGrp="1"/>
          </p:cNvSpPr>
          <p:nvPr>
            <p:ph idx="1"/>
          </p:nvPr>
        </p:nvSpPr>
        <p:spPr/>
        <p:txBody>
          <a:bodyPr/>
          <a:lstStyle/>
          <a:p>
            <a:pPr algn="l"/>
            <a:r>
              <a:rPr lang="en-GB" sz="1800" dirty="0"/>
              <a:t>Ishii and Shimada studied competition between the beetles </a:t>
            </a:r>
            <a:r>
              <a:rPr lang="en-GB" sz="1800" b="0" i="1" u="none" strike="noStrike" baseline="0" dirty="0" err="1">
                <a:latin typeface="AdvPTimesI"/>
              </a:rPr>
              <a:t>Callosobruchus</a:t>
            </a:r>
            <a:r>
              <a:rPr lang="en-GB" sz="1800" b="0" i="1" u="none" strike="noStrike" baseline="0" dirty="0">
                <a:latin typeface="AdvPTimesI"/>
              </a:rPr>
              <a:t> maculatus </a:t>
            </a:r>
            <a:r>
              <a:rPr lang="en-GB" sz="1800" b="0" u="none" strike="noStrike" baseline="0" dirty="0">
                <a:latin typeface="AdvPTimes"/>
              </a:rPr>
              <a:t>and</a:t>
            </a:r>
            <a:r>
              <a:rPr lang="en-GB" sz="1800" b="0" i="1" u="none" strike="noStrike" baseline="0" dirty="0">
                <a:latin typeface="AdvPTimes"/>
              </a:rPr>
              <a:t> </a:t>
            </a:r>
            <a:r>
              <a:rPr lang="en-GB" sz="1800" b="0" i="1" u="none" strike="noStrike" baseline="0" dirty="0">
                <a:latin typeface="AdvPTimesI"/>
              </a:rPr>
              <a:t>C. chinensis. </a:t>
            </a:r>
          </a:p>
          <a:p>
            <a:pPr algn="l"/>
            <a:endParaRPr lang="en-GB" sz="1800" dirty="0">
              <a:latin typeface="AdvPTimesI"/>
            </a:endParaRPr>
          </a:p>
          <a:p>
            <a:pPr algn="l"/>
            <a:endParaRPr lang="en-GB" sz="1800" dirty="0">
              <a:latin typeface="AdvPTimesI"/>
            </a:endParaRPr>
          </a:p>
          <a:p>
            <a:pPr algn="l"/>
            <a:endParaRPr lang="en-GB" sz="1800" dirty="0">
              <a:latin typeface="AdvPTimesI"/>
            </a:endParaRPr>
          </a:p>
          <a:p>
            <a:pPr algn="l"/>
            <a:endParaRPr lang="en-GB" sz="1800" dirty="0">
              <a:latin typeface="AdvPTimesI"/>
            </a:endParaRPr>
          </a:p>
          <a:p>
            <a:pPr algn="l"/>
            <a:endParaRPr lang="en-GB" sz="1800" dirty="0">
              <a:latin typeface="AdvPTimesI"/>
            </a:endParaRPr>
          </a:p>
          <a:p>
            <a:pPr algn="l"/>
            <a:endParaRPr lang="en-GB" sz="1800" dirty="0">
              <a:latin typeface="AdvPTimesI"/>
            </a:endParaRPr>
          </a:p>
          <a:p>
            <a:pPr algn="l"/>
            <a:endParaRPr lang="en-GB" sz="1800" b="0" i="0" u="none" strike="noStrike" baseline="0" dirty="0">
              <a:latin typeface="AdvPTimesI"/>
            </a:endParaRPr>
          </a:p>
          <a:p>
            <a:pPr algn="l"/>
            <a:r>
              <a:rPr lang="en-GB" sz="1800" dirty="0">
                <a:latin typeface="AdvPTimesI"/>
              </a:rPr>
              <a:t>The beetles were kept on different mixtures of azuki and black eye beans </a:t>
            </a:r>
          </a:p>
          <a:p>
            <a:pPr algn="l"/>
            <a:endParaRPr lang="en-GB" dirty="0"/>
          </a:p>
        </p:txBody>
      </p:sp>
      <p:sp>
        <p:nvSpPr>
          <p:cNvPr id="5" name="TextBox 4">
            <a:extLst>
              <a:ext uri="{FF2B5EF4-FFF2-40B4-BE49-F238E27FC236}">
                <a16:creationId xmlns:a16="http://schemas.microsoft.com/office/drawing/2014/main" id="{8AD461B5-1F01-E3D8-9FA6-9B6397625B3C}"/>
              </a:ext>
            </a:extLst>
          </p:cNvPr>
          <p:cNvSpPr txBox="1"/>
          <p:nvPr/>
        </p:nvSpPr>
        <p:spPr>
          <a:xfrm>
            <a:off x="3759693" y="6122865"/>
            <a:ext cx="5046955" cy="646331"/>
          </a:xfrm>
          <a:prstGeom prst="rect">
            <a:avLst/>
          </a:prstGeom>
          <a:noFill/>
        </p:spPr>
        <p:txBody>
          <a:bodyPr wrap="square">
            <a:spAutoFit/>
          </a:bodyPr>
          <a:lstStyle/>
          <a:p>
            <a:r>
              <a:rPr lang="en-GB" sz="1200" dirty="0"/>
              <a:t>Ishii, Y. and Shimada, M. (2008), Competitive exclusion between contest and scramble strategists in </a:t>
            </a:r>
            <a:r>
              <a:rPr lang="en-GB" sz="1200" i="1" dirty="0" err="1"/>
              <a:t>Callosobruchus</a:t>
            </a:r>
            <a:r>
              <a:rPr lang="en-GB" sz="1200" dirty="0"/>
              <a:t> seed–beetle </a:t>
            </a:r>
            <a:r>
              <a:rPr lang="en-GB" sz="1200" dirty="0" err="1"/>
              <a:t>modeling</a:t>
            </a:r>
            <a:r>
              <a:rPr lang="en-GB" sz="1200" dirty="0"/>
              <a:t>. </a:t>
            </a:r>
            <a:r>
              <a:rPr lang="en-GB" sz="1200" dirty="0" err="1"/>
              <a:t>Popul</a:t>
            </a:r>
            <a:r>
              <a:rPr lang="en-GB" sz="1200" dirty="0"/>
              <a:t> </a:t>
            </a:r>
            <a:r>
              <a:rPr lang="en-GB" sz="1200" dirty="0" err="1"/>
              <a:t>Ecol</a:t>
            </a:r>
            <a:r>
              <a:rPr lang="en-GB" sz="1200" dirty="0"/>
              <a:t>, 50: 197-205. </a:t>
            </a:r>
            <a:r>
              <a:rPr lang="en-GB" sz="1200" dirty="0">
                <a:hlinkClick r:id="rId2"/>
              </a:rPr>
              <a:t>https://doi.org/10.1007/s10144-008-0080-x</a:t>
            </a:r>
            <a:endParaRPr lang="en-GB" sz="1200" dirty="0"/>
          </a:p>
        </p:txBody>
      </p:sp>
      <p:pic>
        <p:nvPicPr>
          <p:cNvPr id="7" name="Picture 6" descr="A picture containing indoor&#10;&#10;Description automatically generated">
            <a:extLst>
              <a:ext uri="{FF2B5EF4-FFF2-40B4-BE49-F238E27FC236}">
                <a16:creationId xmlns:a16="http://schemas.microsoft.com/office/drawing/2014/main" id="{008D0844-77A0-BF23-5C6B-8346D2E043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4815" y="2274678"/>
            <a:ext cx="1846930" cy="1800171"/>
          </a:xfrm>
          <a:prstGeom prst="rect">
            <a:avLst/>
          </a:prstGeom>
        </p:spPr>
      </p:pic>
      <p:sp>
        <p:nvSpPr>
          <p:cNvPr id="9" name="TextBox 8">
            <a:extLst>
              <a:ext uri="{FF2B5EF4-FFF2-40B4-BE49-F238E27FC236}">
                <a16:creationId xmlns:a16="http://schemas.microsoft.com/office/drawing/2014/main" id="{6D554257-AE96-2471-22D1-650032B4944B}"/>
              </a:ext>
            </a:extLst>
          </p:cNvPr>
          <p:cNvSpPr txBox="1"/>
          <p:nvPr/>
        </p:nvSpPr>
        <p:spPr>
          <a:xfrm>
            <a:off x="1038685" y="4034892"/>
            <a:ext cx="3231472" cy="369332"/>
          </a:xfrm>
          <a:prstGeom prst="rect">
            <a:avLst/>
          </a:prstGeom>
          <a:noFill/>
        </p:spPr>
        <p:txBody>
          <a:bodyPr wrap="square">
            <a:spAutoFit/>
          </a:bodyPr>
          <a:lstStyle/>
          <a:p>
            <a:r>
              <a:rPr lang="en-GB" sz="1800" b="0" i="1" u="none" strike="noStrike" baseline="0" dirty="0" err="1">
                <a:latin typeface="AdvPTimesI"/>
              </a:rPr>
              <a:t>Callosobruchus</a:t>
            </a:r>
            <a:r>
              <a:rPr lang="en-GB" sz="1800" b="0" i="1" u="none" strike="noStrike" baseline="0" dirty="0">
                <a:latin typeface="AdvPTimesI"/>
              </a:rPr>
              <a:t> maculatus</a:t>
            </a:r>
            <a:endParaRPr lang="en-GB" sz="1800" dirty="0"/>
          </a:p>
        </p:txBody>
      </p:sp>
      <p:sp>
        <p:nvSpPr>
          <p:cNvPr id="10" name="TextBox 9">
            <a:extLst>
              <a:ext uri="{FF2B5EF4-FFF2-40B4-BE49-F238E27FC236}">
                <a16:creationId xmlns:a16="http://schemas.microsoft.com/office/drawing/2014/main" id="{5827404D-8B49-119E-5AD9-22CF0F7CA479}"/>
              </a:ext>
            </a:extLst>
          </p:cNvPr>
          <p:cNvSpPr txBox="1"/>
          <p:nvPr/>
        </p:nvSpPr>
        <p:spPr>
          <a:xfrm>
            <a:off x="4715528" y="4018615"/>
            <a:ext cx="3231472" cy="369332"/>
          </a:xfrm>
          <a:prstGeom prst="rect">
            <a:avLst/>
          </a:prstGeom>
          <a:noFill/>
        </p:spPr>
        <p:txBody>
          <a:bodyPr wrap="square">
            <a:spAutoFit/>
          </a:bodyPr>
          <a:lstStyle/>
          <a:p>
            <a:r>
              <a:rPr lang="en-GB" sz="1800" b="0" i="1" u="none" strike="noStrike" baseline="0" dirty="0" err="1">
                <a:latin typeface="AdvPTimesI"/>
              </a:rPr>
              <a:t>Callosobruchus</a:t>
            </a:r>
            <a:r>
              <a:rPr lang="en-GB" sz="1800" b="0" i="1" u="none" strike="noStrike" baseline="0" dirty="0">
                <a:latin typeface="AdvPTimesI"/>
              </a:rPr>
              <a:t> chinensis</a:t>
            </a:r>
            <a:endParaRPr lang="en-GB" sz="1800" dirty="0"/>
          </a:p>
        </p:txBody>
      </p:sp>
      <p:pic>
        <p:nvPicPr>
          <p:cNvPr id="12" name="Picture 11" descr="A close-up of a bug&#10;&#10;Description automatically generated with medium confidence">
            <a:extLst>
              <a:ext uri="{FF2B5EF4-FFF2-40B4-BE49-F238E27FC236}">
                <a16:creationId xmlns:a16="http://schemas.microsoft.com/office/drawing/2014/main" id="{BB9A2BFA-457A-4280-2AEB-CEC48B497E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1633" y="2147444"/>
            <a:ext cx="1238638" cy="1887448"/>
          </a:xfrm>
          <a:prstGeom prst="rect">
            <a:avLst/>
          </a:prstGeom>
        </p:spPr>
      </p:pic>
    </p:spTree>
    <p:extLst>
      <p:ext uri="{BB962C8B-B14F-4D97-AF65-F5344CB8AC3E}">
        <p14:creationId xmlns:p14="http://schemas.microsoft.com/office/powerpoint/2010/main" val="2700272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D72F-8737-F9E5-6040-D687C2E70C9E}"/>
              </a:ext>
            </a:extLst>
          </p:cNvPr>
          <p:cNvSpPr>
            <a:spLocks noGrp="1"/>
          </p:cNvSpPr>
          <p:nvPr>
            <p:ph type="title"/>
          </p:nvPr>
        </p:nvSpPr>
        <p:spPr/>
        <p:txBody>
          <a:bodyPr/>
          <a:lstStyle/>
          <a:p>
            <a:r>
              <a:rPr lang="en-GB" dirty="0"/>
              <a:t>Competition between two beetles</a:t>
            </a:r>
          </a:p>
        </p:txBody>
      </p:sp>
      <p:sp>
        <p:nvSpPr>
          <p:cNvPr id="3" name="Content Placeholder 2">
            <a:extLst>
              <a:ext uri="{FF2B5EF4-FFF2-40B4-BE49-F238E27FC236}">
                <a16:creationId xmlns:a16="http://schemas.microsoft.com/office/drawing/2014/main" id="{72FE5A6C-ED50-24CE-6131-8B0862A885F1}"/>
              </a:ext>
            </a:extLst>
          </p:cNvPr>
          <p:cNvSpPr>
            <a:spLocks noGrp="1"/>
          </p:cNvSpPr>
          <p:nvPr>
            <p:ph idx="1"/>
          </p:nvPr>
        </p:nvSpPr>
        <p:spPr/>
        <p:txBody>
          <a:bodyPr/>
          <a:lstStyle/>
          <a:p>
            <a:pPr algn="l"/>
            <a:endParaRPr lang="en-GB" dirty="0"/>
          </a:p>
        </p:txBody>
      </p:sp>
      <p:sp>
        <p:nvSpPr>
          <p:cNvPr id="5" name="TextBox 4">
            <a:extLst>
              <a:ext uri="{FF2B5EF4-FFF2-40B4-BE49-F238E27FC236}">
                <a16:creationId xmlns:a16="http://schemas.microsoft.com/office/drawing/2014/main" id="{8AD461B5-1F01-E3D8-9FA6-9B6397625B3C}"/>
              </a:ext>
            </a:extLst>
          </p:cNvPr>
          <p:cNvSpPr txBox="1"/>
          <p:nvPr/>
        </p:nvSpPr>
        <p:spPr>
          <a:xfrm>
            <a:off x="3759693" y="6122865"/>
            <a:ext cx="5046955" cy="646331"/>
          </a:xfrm>
          <a:prstGeom prst="rect">
            <a:avLst/>
          </a:prstGeom>
          <a:noFill/>
        </p:spPr>
        <p:txBody>
          <a:bodyPr wrap="square">
            <a:spAutoFit/>
          </a:bodyPr>
          <a:lstStyle/>
          <a:p>
            <a:r>
              <a:rPr lang="en-GB" sz="1200" dirty="0"/>
              <a:t>Ishii, Y. and Shimada, M. (2008), Competitive exclusion between contest and scramble strategists in </a:t>
            </a:r>
            <a:r>
              <a:rPr lang="en-GB" sz="1200" i="1" dirty="0" err="1"/>
              <a:t>Callosobruchus</a:t>
            </a:r>
            <a:r>
              <a:rPr lang="en-GB" sz="1200" dirty="0"/>
              <a:t> seed–beetle </a:t>
            </a:r>
            <a:r>
              <a:rPr lang="en-GB" sz="1200" dirty="0" err="1"/>
              <a:t>modeling</a:t>
            </a:r>
            <a:r>
              <a:rPr lang="en-GB" sz="1200" dirty="0"/>
              <a:t>. </a:t>
            </a:r>
            <a:r>
              <a:rPr lang="en-GB" sz="1200" dirty="0" err="1"/>
              <a:t>Popul</a:t>
            </a:r>
            <a:r>
              <a:rPr lang="en-GB" sz="1200" dirty="0"/>
              <a:t> </a:t>
            </a:r>
            <a:r>
              <a:rPr lang="en-GB" sz="1200" dirty="0" err="1"/>
              <a:t>Ecol</a:t>
            </a:r>
            <a:r>
              <a:rPr lang="en-GB" sz="1200" dirty="0"/>
              <a:t>, 50: 197-205. </a:t>
            </a:r>
            <a:r>
              <a:rPr lang="en-GB" sz="1200" dirty="0">
                <a:hlinkClick r:id="rId2"/>
              </a:rPr>
              <a:t>https://doi.org/10.1007/s10144-008-0080-x</a:t>
            </a:r>
            <a:endParaRPr lang="en-GB" sz="1200" dirty="0"/>
          </a:p>
        </p:txBody>
      </p:sp>
      <p:pic>
        <p:nvPicPr>
          <p:cNvPr id="6" name="Main graphic">
            <a:extLst>
              <a:ext uri="{FF2B5EF4-FFF2-40B4-BE49-F238E27FC236}">
                <a16:creationId xmlns:a16="http://schemas.microsoft.com/office/drawing/2014/main" id="{50CA846E-67CF-8189-C827-C5F220894E86}"/>
              </a:ext>
            </a:extLst>
          </p:cNvPr>
          <p:cNvPicPr/>
          <p:nvPr/>
        </p:nvPicPr>
        <p:blipFill>
          <a:blip r:embed="rId3"/>
          <a:stretch/>
        </p:blipFill>
        <p:spPr>
          <a:xfrm>
            <a:off x="1283760" y="1505621"/>
            <a:ext cx="6156946" cy="4525963"/>
          </a:xfrm>
          <a:prstGeom prst="rect">
            <a:avLst/>
          </a:prstGeom>
          <a:ln>
            <a:noFill/>
          </a:ln>
        </p:spPr>
      </p:pic>
    </p:spTree>
    <p:extLst>
      <p:ext uri="{BB962C8B-B14F-4D97-AF65-F5344CB8AC3E}">
        <p14:creationId xmlns:p14="http://schemas.microsoft.com/office/powerpoint/2010/main" val="3332290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in graphic">
            <a:extLst>
              <a:ext uri="{FF2B5EF4-FFF2-40B4-BE49-F238E27FC236}">
                <a16:creationId xmlns:a16="http://schemas.microsoft.com/office/drawing/2014/main" id="{501DC550-D19B-EE92-29B0-C413AF544CA2}"/>
              </a:ext>
            </a:extLst>
          </p:cNvPr>
          <p:cNvPicPr/>
          <p:nvPr/>
        </p:nvPicPr>
        <p:blipFill>
          <a:blip r:embed="rId2"/>
          <a:stretch/>
        </p:blipFill>
        <p:spPr>
          <a:xfrm>
            <a:off x="1104466" y="1761561"/>
            <a:ext cx="6156946" cy="4872321"/>
          </a:xfrm>
          <a:prstGeom prst="rect">
            <a:avLst/>
          </a:prstGeom>
          <a:ln>
            <a:noFill/>
          </a:ln>
        </p:spPr>
      </p:pic>
      <p:sp>
        <p:nvSpPr>
          <p:cNvPr id="2" name="Title 1">
            <a:extLst>
              <a:ext uri="{FF2B5EF4-FFF2-40B4-BE49-F238E27FC236}">
                <a16:creationId xmlns:a16="http://schemas.microsoft.com/office/drawing/2014/main" id="{EBD2D72F-8737-F9E5-6040-D687C2E70C9E}"/>
              </a:ext>
            </a:extLst>
          </p:cNvPr>
          <p:cNvSpPr>
            <a:spLocks noGrp="1"/>
          </p:cNvSpPr>
          <p:nvPr>
            <p:ph type="title"/>
          </p:nvPr>
        </p:nvSpPr>
        <p:spPr>
          <a:xfrm>
            <a:off x="457200" y="346358"/>
            <a:ext cx="8229600" cy="1143000"/>
          </a:xfrm>
        </p:spPr>
        <p:txBody>
          <a:bodyPr/>
          <a:lstStyle/>
          <a:p>
            <a:r>
              <a:rPr lang="en-GB" dirty="0"/>
              <a:t>Competition between two beetles</a:t>
            </a:r>
            <a:br>
              <a:rPr lang="en-GB" dirty="0"/>
            </a:br>
            <a:r>
              <a:rPr lang="en-GB" sz="2800" dirty="0"/>
              <a:t>Data suggest the phase portrait changes as:</a:t>
            </a:r>
          </a:p>
        </p:txBody>
      </p:sp>
      <p:pic>
        <p:nvPicPr>
          <p:cNvPr id="11" name="Content Placeholder 10" descr="Diagram&#10;&#10;Description automatically generated">
            <a:extLst>
              <a:ext uri="{FF2B5EF4-FFF2-40B4-BE49-F238E27FC236}">
                <a16:creationId xmlns:a16="http://schemas.microsoft.com/office/drawing/2014/main" id="{74B142E1-F53B-6B91-0632-4E71E0081B3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347768" y="1761561"/>
            <a:ext cx="3245337" cy="4630274"/>
          </a:xfrm>
        </p:spPr>
      </p:pic>
    </p:spTree>
    <p:extLst>
      <p:ext uri="{BB962C8B-B14F-4D97-AF65-F5344CB8AC3E}">
        <p14:creationId xmlns:p14="http://schemas.microsoft.com/office/powerpoint/2010/main" val="1781327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325438" y="381000"/>
            <a:ext cx="84947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3200">
                <a:solidFill>
                  <a:schemeClr val="tx1"/>
                </a:solidFill>
                <a:latin typeface="Calibri" panose="020F0502020204030204" pitchFamily="34" charset="0"/>
              </a:defRPr>
            </a:lvl1pPr>
            <a:lvl2pPr marL="742950" indent="-28575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800">
                <a:solidFill>
                  <a:schemeClr val="tx1"/>
                </a:solidFill>
                <a:latin typeface="Calibri" panose="020F0502020204030204" pitchFamily="34" charset="0"/>
              </a:defRPr>
            </a:lvl2pPr>
            <a:lvl3pPr marL="1143000" indent="-22860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a:solidFill>
                  <a:schemeClr val="tx1"/>
                </a:solidFill>
                <a:latin typeface="Calibri" panose="020F0502020204030204" pitchFamily="34" charset="0"/>
              </a:defRPr>
            </a:lvl3pPr>
            <a:lvl4pPr marL="1600200" indent="-22860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000">
                <a:solidFill>
                  <a:schemeClr val="tx1"/>
                </a:solidFill>
                <a:latin typeface="Calibri" panose="020F0502020204030204" pitchFamily="34" charset="0"/>
              </a:defRPr>
            </a:lvl4pPr>
            <a:lvl5pPr marL="2057400" indent="-22860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000">
                <a:solidFill>
                  <a:schemeClr val="tx1"/>
                </a:solidFill>
                <a:latin typeface="Calibri" panose="020F0502020204030204" pitchFamily="34" charset="0"/>
              </a:defRPr>
            </a:lvl5pPr>
            <a:lvl6pPr marL="25146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000">
                <a:solidFill>
                  <a:schemeClr val="tx1"/>
                </a:solidFill>
                <a:latin typeface="Calibri" panose="020F0502020204030204" pitchFamily="34" charset="0"/>
              </a:defRPr>
            </a:lvl6pPr>
            <a:lvl7pPr marL="29718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000">
                <a:solidFill>
                  <a:schemeClr val="tx1"/>
                </a:solidFill>
                <a:latin typeface="Calibri" panose="020F0502020204030204" pitchFamily="34" charset="0"/>
              </a:defRPr>
            </a:lvl7pPr>
            <a:lvl8pPr marL="34290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000">
                <a:solidFill>
                  <a:schemeClr val="tx1"/>
                </a:solidFill>
                <a:latin typeface="Calibri" panose="020F0502020204030204" pitchFamily="34" charset="0"/>
              </a:defRPr>
            </a:lvl8pPr>
            <a:lvl9pPr marL="38862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000">
                <a:solidFill>
                  <a:schemeClr val="tx1"/>
                </a:solidFill>
                <a:latin typeface="Calibri" panose="020F0502020204030204" pitchFamily="34" charset="0"/>
              </a:defRPr>
            </a:lvl9pPr>
          </a:lstStyle>
          <a:p>
            <a:pPr algn="ctr" eaLnBrk="1">
              <a:lnSpc>
                <a:spcPct val="97000"/>
              </a:lnSpc>
              <a:spcBef>
                <a:spcPct val="0"/>
              </a:spcBef>
              <a:buClr>
                <a:srgbClr val="000000"/>
              </a:buClr>
              <a:buSzPct val="45000"/>
              <a:buFont typeface="StarSymbol" charset="0"/>
              <a:buNone/>
            </a:pPr>
            <a:r>
              <a:rPr lang="en-GB" altLang="en-US" sz="2400" b="1">
                <a:solidFill>
                  <a:srgbClr val="000000"/>
                </a:solidFill>
                <a:latin typeface="Times New Roman" panose="02020603050405020304" pitchFamily="18" charset="0"/>
              </a:rPr>
              <a:t>Theoretical growth trajectories in competition experiments of a submerged plant and a floating plant</a:t>
            </a:r>
          </a:p>
        </p:txBody>
      </p:sp>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3" y="1454150"/>
            <a:ext cx="7804150" cy="394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Text Box 4"/>
          <p:cNvSpPr txBox="1">
            <a:spLocks noChangeArrowheads="1"/>
          </p:cNvSpPr>
          <p:nvPr/>
        </p:nvSpPr>
        <p:spPr bwMode="auto">
          <a:xfrm>
            <a:off x="671513" y="5972175"/>
            <a:ext cx="391795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spcBef>
                <a:spcPct val="20000"/>
              </a:spcBef>
              <a:buFont typeface="Arial" panose="020B0604020202020204" pitchFamily="34" charset="0"/>
              <a:buChar char="•"/>
              <a:tabLst>
                <a:tab pos="657225" algn="l"/>
                <a:tab pos="1312863" algn="l"/>
                <a:tab pos="1970088" algn="l"/>
                <a:tab pos="2627313" algn="l"/>
                <a:tab pos="3282950" algn="l"/>
              </a:tabLst>
              <a:defRPr sz="3200">
                <a:solidFill>
                  <a:schemeClr val="tx1"/>
                </a:solidFill>
                <a:latin typeface="Calibri" panose="020F0502020204030204" pitchFamily="34" charset="0"/>
              </a:defRPr>
            </a:lvl1pPr>
            <a:lvl2pPr marL="742950" indent="-285750" defTabSz="828675">
              <a:spcBef>
                <a:spcPct val="20000"/>
              </a:spcBef>
              <a:buFont typeface="Arial" panose="020B0604020202020204" pitchFamily="34" charset="0"/>
              <a:buChar char="–"/>
              <a:tabLst>
                <a:tab pos="657225" algn="l"/>
                <a:tab pos="1312863" algn="l"/>
                <a:tab pos="1970088" algn="l"/>
                <a:tab pos="2627313" algn="l"/>
                <a:tab pos="3282950" algn="l"/>
              </a:tabLst>
              <a:defRPr sz="2800">
                <a:solidFill>
                  <a:schemeClr val="tx1"/>
                </a:solidFill>
                <a:latin typeface="Calibri" panose="020F0502020204030204" pitchFamily="34" charset="0"/>
              </a:defRPr>
            </a:lvl2pPr>
            <a:lvl3pPr marL="1143000" indent="-228600" defTabSz="828675">
              <a:spcBef>
                <a:spcPct val="20000"/>
              </a:spcBef>
              <a:buFont typeface="Arial" panose="020B0604020202020204" pitchFamily="34" charset="0"/>
              <a:buChar char="•"/>
              <a:tabLst>
                <a:tab pos="657225" algn="l"/>
                <a:tab pos="1312863" algn="l"/>
                <a:tab pos="1970088" algn="l"/>
                <a:tab pos="2627313" algn="l"/>
                <a:tab pos="3282950" algn="l"/>
              </a:tabLst>
              <a:defRPr sz="2400">
                <a:solidFill>
                  <a:schemeClr val="tx1"/>
                </a:solidFill>
                <a:latin typeface="Calibri" panose="020F0502020204030204" pitchFamily="34" charset="0"/>
              </a:defRPr>
            </a:lvl3pPr>
            <a:lvl4pPr marL="1600200" indent="-228600" defTabSz="828675">
              <a:spcBef>
                <a:spcPct val="20000"/>
              </a:spcBef>
              <a:buFont typeface="Arial" panose="020B0604020202020204" pitchFamily="34" charset="0"/>
              <a:buChar char="–"/>
              <a:tabLst>
                <a:tab pos="657225" algn="l"/>
                <a:tab pos="1312863" algn="l"/>
                <a:tab pos="1970088" algn="l"/>
                <a:tab pos="2627313" algn="l"/>
                <a:tab pos="3282950" algn="l"/>
              </a:tabLst>
              <a:defRPr sz="2000">
                <a:solidFill>
                  <a:schemeClr val="tx1"/>
                </a:solidFill>
                <a:latin typeface="Calibri" panose="020F0502020204030204" pitchFamily="34" charset="0"/>
              </a:defRPr>
            </a:lvl4pPr>
            <a:lvl5pPr marL="2057400" indent="-228600" defTabSz="828675">
              <a:spcBef>
                <a:spcPct val="20000"/>
              </a:spcBef>
              <a:buFont typeface="Arial" panose="020B0604020202020204" pitchFamily="34" charset="0"/>
              <a:buChar char="»"/>
              <a:tabLst>
                <a:tab pos="657225" algn="l"/>
                <a:tab pos="1312863" algn="l"/>
                <a:tab pos="1970088" algn="l"/>
                <a:tab pos="2627313" algn="l"/>
                <a:tab pos="3282950" algn="l"/>
              </a:tabLst>
              <a:defRPr sz="2000">
                <a:solidFill>
                  <a:schemeClr val="tx1"/>
                </a:solidFill>
                <a:latin typeface="Calibri" panose="020F0502020204030204" pitchFamily="34" charset="0"/>
              </a:defRPr>
            </a:lvl5pPr>
            <a:lvl6pPr marL="25146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Lst>
              <a:defRPr sz="2000">
                <a:solidFill>
                  <a:schemeClr val="tx1"/>
                </a:solidFill>
                <a:latin typeface="Calibri" panose="020F0502020204030204" pitchFamily="34" charset="0"/>
              </a:defRPr>
            </a:lvl6pPr>
            <a:lvl7pPr marL="29718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Lst>
              <a:defRPr sz="2000">
                <a:solidFill>
                  <a:schemeClr val="tx1"/>
                </a:solidFill>
                <a:latin typeface="Calibri" panose="020F0502020204030204" pitchFamily="34" charset="0"/>
              </a:defRPr>
            </a:lvl7pPr>
            <a:lvl8pPr marL="34290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Lst>
              <a:defRPr sz="2000">
                <a:solidFill>
                  <a:schemeClr val="tx1"/>
                </a:solidFill>
                <a:latin typeface="Calibri" panose="020F0502020204030204" pitchFamily="34" charset="0"/>
              </a:defRPr>
            </a:lvl8pPr>
            <a:lvl9pPr marL="38862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Lst>
              <a:defRPr sz="2000">
                <a:solidFill>
                  <a:schemeClr val="tx1"/>
                </a:solidFill>
                <a:latin typeface="Calibri" panose="020F0502020204030204" pitchFamily="34" charset="0"/>
              </a:defRPr>
            </a:lvl9pPr>
          </a:lstStyle>
          <a:p>
            <a:pPr eaLnBrk="1">
              <a:lnSpc>
                <a:spcPct val="97000"/>
              </a:lnSpc>
              <a:spcBef>
                <a:spcPct val="0"/>
              </a:spcBef>
              <a:buClr>
                <a:srgbClr val="000000"/>
              </a:buClr>
              <a:buSzPct val="45000"/>
              <a:buFont typeface="StarSymbol" charset="0"/>
              <a:buNone/>
            </a:pPr>
            <a:r>
              <a:rPr lang="en-GB" altLang="en-US" sz="1100" b="1">
                <a:solidFill>
                  <a:srgbClr val="000000"/>
                </a:solidFill>
                <a:latin typeface="Arial" panose="020B0604020202020204" pitchFamily="34" charset="0"/>
              </a:rPr>
              <a:t>Scheffer M et al. PNAS 2003;100:4040-4045</a:t>
            </a:r>
          </a:p>
        </p:txBody>
      </p:sp>
      <p:sp>
        <p:nvSpPr>
          <p:cNvPr id="41989" name="Text Box 5"/>
          <p:cNvSpPr txBox="1">
            <a:spLocks noChangeArrowheads="1"/>
          </p:cNvSpPr>
          <p:nvPr/>
        </p:nvSpPr>
        <p:spPr bwMode="auto">
          <a:xfrm>
            <a:off x="98425" y="6613525"/>
            <a:ext cx="493077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77788" indent="-77788"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Lst>
              <a:defRPr sz="3200">
                <a:solidFill>
                  <a:schemeClr val="tx1"/>
                </a:solidFill>
                <a:latin typeface="Calibri" panose="020F0502020204030204" pitchFamily="34" charset="0"/>
              </a:defRPr>
            </a:lvl1pPr>
            <a:lvl2pPr marL="742950" indent="-28575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Lst>
              <a:defRPr sz="2800">
                <a:solidFill>
                  <a:schemeClr val="tx1"/>
                </a:solidFill>
                <a:latin typeface="Calibri" panose="020F0502020204030204" pitchFamily="34" charset="0"/>
              </a:defRPr>
            </a:lvl2pPr>
            <a:lvl3pPr marL="1143000" indent="-22860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Lst>
              <a:defRPr sz="2400">
                <a:solidFill>
                  <a:schemeClr val="tx1"/>
                </a:solidFill>
                <a:latin typeface="Calibri" panose="020F0502020204030204" pitchFamily="34" charset="0"/>
              </a:defRPr>
            </a:lvl3pPr>
            <a:lvl4pPr marL="1600200" indent="-22860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Lst>
              <a:defRPr sz="2000">
                <a:solidFill>
                  <a:schemeClr val="tx1"/>
                </a:solidFill>
                <a:latin typeface="Calibri" panose="020F0502020204030204" pitchFamily="34" charset="0"/>
              </a:defRPr>
            </a:lvl4pPr>
            <a:lvl5pPr marL="2057400" indent="-22860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Lst>
              <a:defRPr sz="2000">
                <a:solidFill>
                  <a:schemeClr val="tx1"/>
                </a:solidFill>
                <a:latin typeface="Calibri" panose="020F0502020204030204" pitchFamily="34" charset="0"/>
              </a:defRPr>
            </a:lvl5pPr>
            <a:lvl6pPr marL="25146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Lst>
              <a:defRPr sz="2000">
                <a:solidFill>
                  <a:schemeClr val="tx1"/>
                </a:solidFill>
                <a:latin typeface="Calibri" panose="020F0502020204030204" pitchFamily="34" charset="0"/>
              </a:defRPr>
            </a:lvl6pPr>
            <a:lvl7pPr marL="29718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Lst>
              <a:defRPr sz="2000">
                <a:solidFill>
                  <a:schemeClr val="tx1"/>
                </a:solidFill>
                <a:latin typeface="Calibri" panose="020F0502020204030204" pitchFamily="34" charset="0"/>
              </a:defRPr>
            </a:lvl7pPr>
            <a:lvl8pPr marL="34290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Lst>
              <a:defRPr sz="2000">
                <a:solidFill>
                  <a:schemeClr val="tx1"/>
                </a:solidFill>
                <a:latin typeface="Calibri" panose="020F0502020204030204" pitchFamily="34" charset="0"/>
              </a:defRPr>
            </a:lvl8pPr>
            <a:lvl9pPr marL="38862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Lst>
              <a:defRPr sz="2000">
                <a:solidFill>
                  <a:schemeClr val="tx1"/>
                </a:solidFill>
                <a:latin typeface="Calibri" panose="020F0502020204030204" pitchFamily="34" charset="0"/>
              </a:defRPr>
            </a:lvl9pPr>
          </a:lstStyle>
          <a:p>
            <a:pPr eaLnBrk="1">
              <a:lnSpc>
                <a:spcPct val="94000"/>
              </a:lnSpc>
              <a:spcBef>
                <a:spcPct val="0"/>
              </a:spcBef>
              <a:buClr>
                <a:srgbClr val="000000"/>
              </a:buClr>
              <a:buSzPct val="45000"/>
              <a:buFont typeface="StarSymbol" charset="0"/>
              <a:buNone/>
            </a:pPr>
            <a:r>
              <a:rPr lang="en-GB" altLang="en-US" sz="700">
                <a:solidFill>
                  <a:srgbClr val="000000"/>
                </a:solidFill>
                <a:latin typeface="Arial" panose="020B0604020202020204" pitchFamily="34" charset="0"/>
              </a:rPr>
              <a:t>©2003 by The National Academy of Sciences</a:t>
            </a:r>
          </a:p>
        </p:txBody>
      </p:sp>
    </p:spTree>
    <p:extLst>
      <p:ext uri="{BB962C8B-B14F-4D97-AF65-F5344CB8AC3E}">
        <p14:creationId xmlns:p14="http://schemas.microsoft.com/office/powerpoint/2010/main" val="183098192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325438" y="381000"/>
            <a:ext cx="849471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3200">
                <a:solidFill>
                  <a:schemeClr val="tx1"/>
                </a:solidFill>
                <a:latin typeface="Calibri" panose="020F0502020204030204" pitchFamily="34" charset="0"/>
              </a:defRPr>
            </a:lvl1pPr>
            <a:lvl2pPr marL="742950" indent="-28575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800">
                <a:solidFill>
                  <a:schemeClr val="tx1"/>
                </a:solidFill>
                <a:latin typeface="Calibri" panose="020F0502020204030204" pitchFamily="34" charset="0"/>
              </a:defRPr>
            </a:lvl2pPr>
            <a:lvl3pPr marL="1143000" indent="-22860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a:solidFill>
                  <a:schemeClr val="tx1"/>
                </a:solidFill>
                <a:latin typeface="Calibri" panose="020F0502020204030204" pitchFamily="34" charset="0"/>
              </a:defRPr>
            </a:lvl3pPr>
            <a:lvl4pPr marL="1600200" indent="-22860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000">
                <a:solidFill>
                  <a:schemeClr val="tx1"/>
                </a:solidFill>
                <a:latin typeface="Calibri" panose="020F0502020204030204" pitchFamily="34" charset="0"/>
              </a:defRPr>
            </a:lvl4pPr>
            <a:lvl5pPr marL="2057400" indent="-22860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000">
                <a:solidFill>
                  <a:schemeClr val="tx1"/>
                </a:solidFill>
                <a:latin typeface="Calibri" panose="020F0502020204030204" pitchFamily="34" charset="0"/>
              </a:defRPr>
            </a:lvl5pPr>
            <a:lvl6pPr marL="25146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000">
                <a:solidFill>
                  <a:schemeClr val="tx1"/>
                </a:solidFill>
                <a:latin typeface="Calibri" panose="020F0502020204030204" pitchFamily="34" charset="0"/>
              </a:defRPr>
            </a:lvl6pPr>
            <a:lvl7pPr marL="29718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000">
                <a:solidFill>
                  <a:schemeClr val="tx1"/>
                </a:solidFill>
                <a:latin typeface="Calibri" panose="020F0502020204030204" pitchFamily="34" charset="0"/>
              </a:defRPr>
            </a:lvl7pPr>
            <a:lvl8pPr marL="34290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000">
                <a:solidFill>
                  <a:schemeClr val="tx1"/>
                </a:solidFill>
                <a:latin typeface="Calibri" panose="020F0502020204030204" pitchFamily="34" charset="0"/>
              </a:defRPr>
            </a:lvl8pPr>
            <a:lvl9pPr marL="38862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000">
                <a:solidFill>
                  <a:schemeClr val="tx1"/>
                </a:solidFill>
                <a:latin typeface="Calibri" panose="020F0502020204030204" pitchFamily="34" charset="0"/>
              </a:defRPr>
            </a:lvl9pPr>
          </a:lstStyle>
          <a:p>
            <a:pPr algn="ctr" eaLnBrk="1">
              <a:lnSpc>
                <a:spcPct val="97000"/>
              </a:lnSpc>
              <a:spcBef>
                <a:spcPct val="0"/>
              </a:spcBef>
              <a:buClr>
                <a:srgbClr val="000000"/>
              </a:buClr>
              <a:buSzPct val="45000"/>
              <a:buFont typeface="StarSymbol" charset="0"/>
              <a:buNone/>
            </a:pPr>
            <a:r>
              <a:rPr lang="en-GB" altLang="en-US" sz="1500" b="1">
                <a:solidFill>
                  <a:srgbClr val="000000"/>
                </a:solidFill>
                <a:latin typeface="Arial" panose="020B0604020202020204" pitchFamily="34" charset="0"/>
              </a:rPr>
              <a:t>Observed growth trajectories in competition experiments of a submerged plant (Elodea) and a floating plant (Lemna) tend to different final states, depending on the initial plant densities</a:t>
            </a:r>
          </a:p>
        </p:txBody>
      </p:sp>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3" y="979488"/>
            <a:ext cx="5405437"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Text Box 4"/>
          <p:cNvSpPr txBox="1">
            <a:spLocks noChangeArrowheads="1"/>
          </p:cNvSpPr>
          <p:nvPr/>
        </p:nvSpPr>
        <p:spPr bwMode="auto">
          <a:xfrm>
            <a:off x="1871663" y="5972175"/>
            <a:ext cx="391795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spcBef>
                <a:spcPct val="20000"/>
              </a:spcBef>
              <a:buFont typeface="Arial" panose="020B0604020202020204" pitchFamily="34" charset="0"/>
              <a:buChar char="•"/>
              <a:tabLst>
                <a:tab pos="657225" algn="l"/>
                <a:tab pos="1312863" algn="l"/>
                <a:tab pos="1970088" algn="l"/>
                <a:tab pos="2627313" algn="l"/>
                <a:tab pos="3282950" algn="l"/>
              </a:tabLst>
              <a:defRPr sz="3200">
                <a:solidFill>
                  <a:schemeClr val="tx1"/>
                </a:solidFill>
                <a:latin typeface="Calibri" panose="020F0502020204030204" pitchFamily="34" charset="0"/>
              </a:defRPr>
            </a:lvl1pPr>
            <a:lvl2pPr marL="742950" indent="-285750" defTabSz="828675">
              <a:spcBef>
                <a:spcPct val="20000"/>
              </a:spcBef>
              <a:buFont typeface="Arial" panose="020B0604020202020204" pitchFamily="34" charset="0"/>
              <a:buChar char="–"/>
              <a:tabLst>
                <a:tab pos="657225" algn="l"/>
                <a:tab pos="1312863" algn="l"/>
                <a:tab pos="1970088" algn="l"/>
                <a:tab pos="2627313" algn="l"/>
                <a:tab pos="3282950" algn="l"/>
              </a:tabLst>
              <a:defRPr sz="2800">
                <a:solidFill>
                  <a:schemeClr val="tx1"/>
                </a:solidFill>
                <a:latin typeface="Calibri" panose="020F0502020204030204" pitchFamily="34" charset="0"/>
              </a:defRPr>
            </a:lvl2pPr>
            <a:lvl3pPr marL="1143000" indent="-228600" defTabSz="828675">
              <a:spcBef>
                <a:spcPct val="20000"/>
              </a:spcBef>
              <a:buFont typeface="Arial" panose="020B0604020202020204" pitchFamily="34" charset="0"/>
              <a:buChar char="•"/>
              <a:tabLst>
                <a:tab pos="657225" algn="l"/>
                <a:tab pos="1312863" algn="l"/>
                <a:tab pos="1970088" algn="l"/>
                <a:tab pos="2627313" algn="l"/>
                <a:tab pos="3282950" algn="l"/>
              </a:tabLst>
              <a:defRPr sz="2400">
                <a:solidFill>
                  <a:schemeClr val="tx1"/>
                </a:solidFill>
                <a:latin typeface="Calibri" panose="020F0502020204030204" pitchFamily="34" charset="0"/>
              </a:defRPr>
            </a:lvl3pPr>
            <a:lvl4pPr marL="1600200" indent="-228600" defTabSz="828675">
              <a:spcBef>
                <a:spcPct val="20000"/>
              </a:spcBef>
              <a:buFont typeface="Arial" panose="020B0604020202020204" pitchFamily="34" charset="0"/>
              <a:buChar char="–"/>
              <a:tabLst>
                <a:tab pos="657225" algn="l"/>
                <a:tab pos="1312863" algn="l"/>
                <a:tab pos="1970088" algn="l"/>
                <a:tab pos="2627313" algn="l"/>
                <a:tab pos="3282950" algn="l"/>
              </a:tabLst>
              <a:defRPr sz="2000">
                <a:solidFill>
                  <a:schemeClr val="tx1"/>
                </a:solidFill>
                <a:latin typeface="Calibri" panose="020F0502020204030204" pitchFamily="34" charset="0"/>
              </a:defRPr>
            </a:lvl4pPr>
            <a:lvl5pPr marL="2057400" indent="-228600" defTabSz="828675">
              <a:spcBef>
                <a:spcPct val="20000"/>
              </a:spcBef>
              <a:buFont typeface="Arial" panose="020B0604020202020204" pitchFamily="34" charset="0"/>
              <a:buChar char="»"/>
              <a:tabLst>
                <a:tab pos="657225" algn="l"/>
                <a:tab pos="1312863" algn="l"/>
                <a:tab pos="1970088" algn="l"/>
                <a:tab pos="2627313" algn="l"/>
                <a:tab pos="3282950" algn="l"/>
              </a:tabLst>
              <a:defRPr sz="2000">
                <a:solidFill>
                  <a:schemeClr val="tx1"/>
                </a:solidFill>
                <a:latin typeface="Calibri" panose="020F0502020204030204" pitchFamily="34" charset="0"/>
              </a:defRPr>
            </a:lvl5pPr>
            <a:lvl6pPr marL="25146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Lst>
              <a:defRPr sz="2000">
                <a:solidFill>
                  <a:schemeClr val="tx1"/>
                </a:solidFill>
                <a:latin typeface="Calibri" panose="020F0502020204030204" pitchFamily="34" charset="0"/>
              </a:defRPr>
            </a:lvl6pPr>
            <a:lvl7pPr marL="29718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Lst>
              <a:defRPr sz="2000">
                <a:solidFill>
                  <a:schemeClr val="tx1"/>
                </a:solidFill>
                <a:latin typeface="Calibri" panose="020F0502020204030204" pitchFamily="34" charset="0"/>
              </a:defRPr>
            </a:lvl7pPr>
            <a:lvl8pPr marL="34290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Lst>
              <a:defRPr sz="2000">
                <a:solidFill>
                  <a:schemeClr val="tx1"/>
                </a:solidFill>
                <a:latin typeface="Calibri" panose="020F0502020204030204" pitchFamily="34" charset="0"/>
              </a:defRPr>
            </a:lvl8pPr>
            <a:lvl9pPr marL="38862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Lst>
              <a:defRPr sz="2000">
                <a:solidFill>
                  <a:schemeClr val="tx1"/>
                </a:solidFill>
                <a:latin typeface="Calibri" panose="020F0502020204030204" pitchFamily="34" charset="0"/>
              </a:defRPr>
            </a:lvl9pPr>
          </a:lstStyle>
          <a:p>
            <a:pPr eaLnBrk="1">
              <a:lnSpc>
                <a:spcPct val="97000"/>
              </a:lnSpc>
              <a:spcBef>
                <a:spcPct val="0"/>
              </a:spcBef>
              <a:buClr>
                <a:srgbClr val="000000"/>
              </a:buClr>
              <a:buSzPct val="45000"/>
              <a:buFont typeface="StarSymbol" charset="0"/>
              <a:buNone/>
            </a:pPr>
            <a:r>
              <a:rPr lang="en-GB" altLang="en-US" sz="1100" b="1">
                <a:solidFill>
                  <a:srgbClr val="000000"/>
                </a:solidFill>
                <a:latin typeface="Arial" panose="020B0604020202020204" pitchFamily="34" charset="0"/>
              </a:rPr>
              <a:t>Scheffer M et al. PNAS 2003;100:4040-4045</a:t>
            </a:r>
          </a:p>
        </p:txBody>
      </p:sp>
      <p:sp>
        <p:nvSpPr>
          <p:cNvPr id="44037" name="Text Box 5"/>
          <p:cNvSpPr txBox="1">
            <a:spLocks noChangeArrowheads="1"/>
          </p:cNvSpPr>
          <p:nvPr/>
        </p:nvSpPr>
        <p:spPr bwMode="auto">
          <a:xfrm>
            <a:off x="98425" y="6613525"/>
            <a:ext cx="493077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77788" indent="-77788"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Lst>
              <a:defRPr sz="3200">
                <a:solidFill>
                  <a:schemeClr val="tx1"/>
                </a:solidFill>
                <a:latin typeface="Calibri" panose="020F0502020204030204" pitchFamily="34" charset="0"/>
              </a:defRPr>
            </a:lvl1pPr>
            <a:lvl2pPr marL="742950" indent="-28575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Lst>
              <a:defRPr sz="2800">
                <a:solidFill>
                  <a:schemeClr val="tx1"/>
                </a:solidFill>
                <a:latin typeface="Calibri" panose="020F0502020204030204" pitchFamily="34" charset="0"/>
              </a:defRPr>
            </a:lvl2pPr>
            <a:lvl3pPr marL="1143000" indent="-22860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Lst>
              <a:defRPr sz="2400">
                <a:solidFill>
                  <a:schemeClr val="tx1"/>
                </a:solidFill>
                <a:latin typeface="Calibri" panose="020F0502020204030204" pitchFamily="34" charset="0"/>
              </a:defRPr>
            </a:lvl3pPr>
            <a:lvl4pPr marL="1600200" indent="-22860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Lst>
              <a:defRPr sz="2000">
                <a:solidFill>
                  <a:schemeClr val="tx1"/>
                </a:solidFill>
                <a:latin typeface="Calibri" panose="020F0502020204030204" pitchFamily="34" charset="0"/>
              </a:defRPr>
            </a:lvl4pPr>
            <a:lvl5pPr marL="2057400" indent="-228600" defTabSz="828675">
              <a:spcBef>
                <a:spcPct val="20000"/>
              </a:spcBef>
              <a:buFont typeface="Arial" panose="020B0604020202020204" pitchFamily="34" charset="0"/>
              <a:buChar char="»"/>
              <a:tabLst>
                <a:tab pos="657225" algn="l"/>
                <a:tab pos="1312863" algn="l"/>
                <a:tab pos="1970088" algn="l"/>
                <a:tab pos="2627313" algn="l"/>
                <a:tab pos="3282950" algn="l"/>
                <a:tab pos="3940175" algn="l"/>
                <a:tab pos="4595813" algn="l"/>
              </a:tabLst>
              <a:defRPr sz="2000">
                <a:solidFill>
                  <a:schemeClr val="tx1"/>
                </a:solidFill>
                <a:latin typeface="Calibri" panose="020F0502020204030204" pitchFamily="34" charset="0"/>
              </a:defRPr>
            </a:lvl5pPr>
            <a:lvl6pPr marL="25146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Lst>
              <a:defRPr sz="2000">
                <a:solidFill>
                  <a:schemeClr val="tx1"/>
                </a:solidFill>
                <a:latin typeface="Calibri" panose="020F0502020204030204" pitchFamily="34" charset="0"/>
              </a:defRPr>
            </a:lvl6pPr>
            <a:lvl7pPr marL="29718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Lst>
              <a:defRPr sz="2000">
                <a:solidFill>
                  <a:schemeClr val="tx1"/>
                </a:solidFill>
                <a:latin typeface="Calibri" panose="020F0502020204030204" pitchFamily="34" charset="0"/>
              </a:defRPr>
            </a:lvl7pPr>
            <a:lvl8pPr marL="34290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Lst>
              <a:defRPr sz="2000">
                <a:solidFill>
                  <a:schemeClr val="tx1"/>
                </a:solidFill>
                <a:latin typeface="Calibri" panose="020F0502020204030204" pitchFamily="34" charset="0"/>
              </a:defRPr>
            </a:lvl8pPr>
            <a:lvl9pPr marL="3886200" indent="-228600" defTabSz="828675" eaLnBrk="0" fontAlgn="base" hangingPunct="0">
              <a:spcBef>
                <a:spcPct val="20000"/>
              </a:spcBef>
              <a:spcAft>
                <a:spcPct val="0"/>
              </a:spcAft>
              <a:buFont typeface="Arial" panose="020B0604020202020204" pitchFamily="34" charset="0"/>
              <a:buChar char="»"/>
              <a:tabLst>
                <a:tab pos="657225" algn="l"/>
                <a:tab pos="1312863" algn="l"/>
                <a:tab pos="1970088" algn="l"/>
                <a:tab pos="2627313" algn="l"/>
                <a:tab pos="3282950" algn="l"/>
                <a:tab pos="3940175" algn="l"/>
                <a:tab pos="4595813" algn="l"/>
              </a:tabLst>
              <a:defRPr sz="2000">
                <a:solidFill>
                  <a:schemeClr val="tx1"/>
                </a:solidFill>
                <a:latin typeface="Calibri" panose="020F0502020204030204" pitchFamily="34" charset="0"/>
              </a:defRPr>
            </a:lvl9pPr>
          </a:lstStyle>
          <a:p>
            <a:pPr eaLnBrk="1">
              <a:lnSpc>
                <a:spcPct val="94000"/>
              </a:lnSpc>
              <a:spcBef>
                <a:spcPct val="0"/>
              </a:spcBef>
              <a:buClr>
                <a:srgbClr val="000000"/>
              </a:buClr>
              <a:buSzPct val="45000"/>
              <a:buFont typeface="StarSymbol" charset="0"/>
              <a:buNone/>
            </a:pPr>
            <a:r>
              <a:rPr lang="en-GB" altLang="en-US" sz="700">
                <a:solidFill>
                  <a:srgbClr val="000000"/>
                </a:solidFill>
                <a:latin typeface="Arial" panose="020B0604020202020204" pitchFamily="34" charset="0"/>
              </a:rPr>
              <a:t>©2003 by The National Academy of Sciences</a:t>
            </a:r>
          </a:p>
        </p:txBody>
      </p:sp>
      <p:pic>
        <p:nvPicPr>
          <p:cNvPr id="440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850" y="5532438"/>
            <a:ext cx="2016125"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981075"/>
            <a:ext cx="1731963" cy="124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612182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p:nvPr>
        </p:nvSpPr>
        <p:spPr/>
        <p:txBody>
          <a:bodyPr/>
          <a:lstStyle/>
          <a:p>
            <a:pPr eaLnBrk="1" hangingPunct="1"/>
            <a:r>
              <a:rPr lang="en-US" altLang="en-US"/>
              <a:t>Alternative Stable States in freshwater lakes</a:t>
            </a:r>
          </a:p>
        </p:txBody>
      </p:sp>
      <p:sp>
        <p:nvSpPr>
          <p:cNvPr id="46083" name="Rectangle 3"/>
          <p:cNvSpPr>
            <a:spLocks noGrp="1"/>
          </p:cNvSpPr>
          <p:nvPr>
            <p:ph type="body" idx="1"/>
          </p:nvPr>
        </p:nvSpPr>
        <p:spPr/>
        <p:txBody>
          <a:bodyPr/>
          <a:lstStyle/>
          <a:p>
            <a:pPr eaLnBrk="1" hangingPunct="1">
              <a:lnSpc>
                <a:spcPct val="90000"/>
              </a:lnSpc>
            </a:pPr>
            <a:r>
              <a:rPr lang="en-GB" altLang="en-US" sz="2800"/>
              <a:t>The two species compete for light and nutrients:</a:t>
            </a:r>
          </a:p>
          <a:p>
            <a:pPr lvl="1" eaLnBrk="1" hangingPunct="1">
              <a:lnSpc>
                <a:spcPct val="90000"/>
              </a:lnSpc>
            </a:pPr>
            <a:r>
              <a:rPr lang="en-GB" altLang="en-US" sz="2600"/>
              <a:t>If the floating plants become dominant they block out light, preventing establishment of the benthic species</a:t>
            </a:r>
          </a:p>
          <a:p>
            <a:pPr lvl="1" eaLnBrk="1" hangingPunct="1">
              <a:lnSpc>
                <a:spcPct val="90000"/>
              </a:lnSpc>
            </a:pPr>
            <a:r>
              <a:rPr lang="en-GB" altLang="en-US" sz="2600"/>
              <a:t>If the benthic plants become dominant they sequester the nutrients, preventing establishment of the floating species</a:t>
            </a:r>
          </a:p>
          <a:p>
            <a:pPr eaLnBrk="1" hangingPunct="1">
              <a:lnSpc>
                <a:spcPct val="90000"/>
              </a:lnSpc>
            </a:pPr>
            <a:r>
              <a:rPr lang="en-GB" altLang="en-US" sz="2800"/>
              <a:t>The same principle seems to apply to many freshwater lakes, and explains the sudden change in turbidity in freshwater lakes under eutrophication (see Scheffer et al. 2001)</a:t>
            </a:r>
          </a:p>
          <a:p>
            <a:pPr eaLnBrk="1" hangingPunct="1">
              <a:lnSpc>
                <a:spcPct val="90000"/>
              </a:lnSpc>
            </a:pPr>
            <a:endParaRPr lang="en-US" altLang="en-US"/>
          </a:p>
          <a:p>
            <a:pPr eaLnBrk="1" hangingPunct="1">
              <a:lnSpc>
                <a:spcPct val="90000"/>
              </a:lnSpc>
            </a:pPr>
            <a:endParaRPr lang="en-US" altLang="en-US"/>
          </a:p>
        </p:txBody>
      </p:sp>
    </p:spTree>
    <p:extLst>
      <p:ext uri="{BB962C8B-B14F-4D97-AF65-F5344CB8AC3E}">
        <p14:creationId xmlns:p14="http://schemas.microsoft.com/office/powerpoint/2010/main" val="105476252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p:nvPr>
        </p:nvSpPr>
        <p:spPr/>
        <p:txBody>
          <a:bodyPr/>
          <a:lstStyle/>
          <a:p>
            <a:pPr eaLnBrk="1" hangingPunct="1"/>
            <a:r>
              <a:rPr lang="en-GB" altLang="en-US" sz="4000"/>
              <a:t>Changes in vegetation on Lake Kariba </a:t>
            </a:r>
            <a:endParaRPr lang="en-US" altLang="en-US" sz="4000"/>
          </a:p>
        </p:txBody>
      </p:sp>
      <p:sp>
        <p:nvSpPr>
          <p:cNvPr id="47107" name="Rectangle 3"/>
          <p:cNvSpPr>
            <a:spLocks noGrp="1"/>
          </p:cNvSpPr>
          <p:nvPr>
            <p:ph type="body" idx="1"/>
          </p:nvPr>
        </p:nvSpPr>
        <p:spPr/>
        <p:txBody>
          <a:bodyPr/>
          <a:lstStyle/>
          <a:p>
            <a:pPr eaLnBrk="1" hangingPunct="1"/>
            <a:endParaRPr lang="en-US" altLang="en-US"/>
          </a:p>
        </p:txBody>
      </p:sp>
      <p:pic>
        <p:nvPicPr>
          <p:cNvPr id="471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1844675"/>
            <a:ext cx="476250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0450" y="3573463"/>
            <a:ext cx="47625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Text Box 6"/>
          <p:cNvSpPr txBox="1">
            <a:spLocks noChangeArrowheads="1"/>
          </p:cNvSpPr>
          <p:nvPr/>
        </p:nvSpPr>
        <p:spPr bwMode="auto">
          <a:xfrm>
            <a:off x="755650" y="5661025"/>
            <a:ext cx="7416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a:ea typeface="Calibri" panose="020F0502020204030204" pitchFamily="34" charset="0"/>
                <a:cs typeface="Calibri" panose="020F0502020204030204" pitchFamily="34" charset="0"/>
              </a:rPr>
              <a:t>Lake Kariba: coverage of </a:t>
            </a:r>
            <a:r>
              <a:rPr lang="en-US" altLang="en-US" sz="1800" i="1">
                <a:ea typeface="Calibri" panose="020F0502020204030204" pitchFamily="34" charset="0"/>
                <a:cs typeface="Calibri" panose="020F0502020204030204" pitchFamily="34" charset="0"/>
              </a:rPr>
              <a:t>Salvinia molesta</a:t>
            </a:r>
            <a:r>
              <a:rPr lang="en-US" altLang="en-US" sz="1800">
                <a:ea typeface="Calibri" panose="020F0502020204030204" pitchFamily="34" charset="0"/>
                <a:cs typeface="Calibri" panose="020F0502020204030204" pitchFamily="34" charset="0"/>
              </a:rPr>
              <a:t>, changes in the benthic (Lamellibranchiata) and aquatic macrophyte biomass (</a:t>
            </a:r>
            <a:r>
              <a:rPr lang="en-US" altLang="en-US" sz="1800" i="1">
                <a:ea typeface="Calibri" panose="020F0502020204030204" pitchFamily="34" charset="0"/>
                <a:cs typeface="Calibri" panose="020F0502020204030204" pitchFamily="34" charset="0"/>
              </a:rPr>
              <a:t>Lagarosiphon</a:t>
            </a:r>
            <a:r>
              <a:rPr lang="en-US" altLang="en-US" sz="1800">
                <a:ea typeface="Calibri" panose="020F0502020204030204" pitchFamily="34" charset="0"/>
                <a:cs typeface="Calibri" panose="020F0502020204030204" pitchFamily="34" charset="0"/>
              </a:rPr>
              <a:t>). (From Karenge and Kolding, 1995). </a:t>
            </a:r>
          </a:p>
        </p:txBody>
      </p:sp>
      <p:pic>
        <p:nvPicPr>
          <p:cNvPr id="4711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2950" y="3573463"/>
            <a:ext cx="2738438"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2950" y="1844675"/>
            <a:ext cx="2297113"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3" y="1916113"/>
            <a:ext cx="2624138"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4" name="Text Box 10"/>
          <p:cNvSpPr txBox="1">
            <a:spLocks noChangeArrowheads="1"/>
          </p:cNvSpPr>
          <p:nvPr/>
        </p:nvSpPr>
        <p:spPr bwMode="auto">
          <a:xfrm>
            <a:off x="-396875" y="5300663"/>
            <a:ext cx="2447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400">
                <a:solidFill>
                  <a:schemeClr val="bg1"/>
                </a:solidFill>
                <a:latin typeface="Comic Sans MS" panose="030F0702030302020204" pitchFamily="66" charset="0"/>
              </a:rPr>
              <a:t>Lagarosiphon major</a:t>
            </a:r>
            <a:endParaRPr lang="en-US" altLang="en-US" sz="1400">
              <a:solidFill>
                <a:schemeClr val="bg1"/>
              </a:solidFill>
              <a:latin typeface="Comic Sans MS" panose="030F0702030302020204" pitchFamily="66" charset="0"/>
            </a:endParaRPr>
          </a:p>
        </p:txBody>
      </p:sp>
      <p:sp>
        <p:nvSpPr>
          <p:cNvPr id="47115" name="Text Box 11"/>
          <p:cNvSpPr txBox="1">
            <a:spLocks noChangeArrowheads="1"/>
          </p:cNvSpPr>
          <p:nvPr/>
        </p:nvSpPr>
        <p:spPr bwMode="auto">
          <a:xfrm>
            <a:off x="7453313" y="5373688"/>
            <a:ext cx="2447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400">
                <a:solidFill>
                  <a:schemeClr val="bg1"/>
                </a:solidFill>
                <a:latin typeface="Comic Sans MS" panose="030F0702030302020204" pitchFamily="66" charset="0"/>
              </a:rPr>
              <a:t>Salvina molesta</a:t>
            </a:r>
            <a:endParaRPr lang="en-US" altLang="en-US" sz="1400">
              <a:solidFill>
                <a:schemeClr val="bg1"/>
              </a:solidFill>
              <a:latin typeface="Comic Sans MS" panose="030F0702030302020204" pitchFamily="66" charset="0"/>
            </a:endParaRPr>
          </a:p>
        </p:txBody>
      </p:sp>
    </p:spTree>
    <p:extLst>
      <p:ext uri="{BB962C8B-B14F-4D97-AF65-F5344CB8AC3E}">
        <p14:creationId xmlns:p14="http://schemas.microsoft.com/office/powerpoint/2010/main" val="2554511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title"/>
          </p:nvPr>
        </p:nvSpPr>
        <p:spPr>
          <a:xfrm>
            <a:off x="685800" y="304800"/>
            <a:ext cx="7772400" cy="1143000"/>
          </a:xfrm>
        </p:spPr>
        <p:txBody>
          <a:bodyPr/>
          <a:lstStyle/>
          <a:p>
            <a:pPr eaLnBrk="1" hangingPunct="1"/>
            <a:r>
              <a:rPr lang="en-GB" altLang="en-US"/>
              <a:t>The outcomes of competition</a:t>
            </a:r>
          </a:p>
        </p:txBody>
      </p:sp>
      <p:graphicFrame>
        <p:nvGraphicFramePr>
          <p:cNvPr id="49155" name="Object 3"/>
          <p:cNvGraphicFramePr>
            <a:graphicFrameLocks noChangeAspect="1"/>
          </p:cNvGraphicFramePr>
          <p:nvPr/>
        </p:nvGraphicFramePr>
        <p:xfrm>
          <a:off x="5029200" y="1295400"/>
          <a:ext cx="3124200" cy="2473325"/>
        </p:xfrm>
        <a:graphic>
          <a:graphicData uri="http://schemas.openxmlformats.org/presentationml/2006/ole">
            <mc:AlternateContent xmlns:mc="http://schemas.openxmlformats.org/markup-compatibility/2006">
              <mc:Choice xmlns:v="urn:schemas-microsoft-com:vml" Requires="v">
                <p:oleObj name="Artwork" r:id="rId2" imgW="4619048" imgH="3657143" progId="Adobe.Illustrator.7">
                  <p:embed/>
                </p:oleObj>
              </mc:Choice>
              <mc:Fallback>
                <p:oleObj name="Artwork" r:id="rId2" imgW="4619048" imgH="3657143" progId="Adobe.Illustrator.7">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295400"/>
                        <a:ext cx="3124200" cy="247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6" name="Object 4"/>
          <p:cNvGraphicFramePr>
            <a:graphicFrameLocks noChangeAspect="1"/>
          </p:cNvGraphicFramePr>
          <p:nvPr/>
        </p:nvGraphicFramePr>
        <p:xfrm>
          <a:off x="685800" y="1295400"/>
          <a:ext cx="3124200" cy="2490788"/>
        </p:xfrm>
        <a:graphic>
          <a:graphicData uri="http://schemas.openxmlformats.org/presentationml/2006/ole">
            <mc:AlternateContent xmlns:mc="http://schemas.openxmlformats.org/markup-compatibility/2006">
              <mc:Choice xmlns:v="urn:schemas-microsoft-com:vml" Requires="v">
                <p:oleObj name="Artwork" r:id="rId4" imgW="4657143" imgH="3715269" progId="Adobe.Illustrator.7">
                  <p:embed/>
                </p:oleObj>
              </mc:Choice>
              <mc:Fallback>
                <p:oleObj name="Artwork" r:id="rId4" imgW="4657143" imgH="3715269" progId="Adobe.Illustrator.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295400"/>
                        <a:ext cx="3124200" cy="249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7" name="Object 5"/>
          <p:cNvGraphicFramePr>
            <a:graphicFrameLocks noChangeAspect="1"/>
          </p:cNvGraphicFramePr>
          <p:nvPr/>
        </p:nvGraphicFramePr>
        <p:xfrm>
          <a:off x="5029200" y="4038600"/>
          <a:ext cx="3124200" cy="2809875"/>
        </p:xfrm>
        <a:graphic>
          <a:graphicData uri="http://schemas.openxmlformats.org/presentationml/2006/ole">
            <mc:AlternateContent xmlns:mc="http://schemas.openxmlformats.org/markup-compatibility/2006">
              <mc:Choice xmlns:v="urn:schemas-microsoft-com:vml" Requires="v">
                <p:oleObj name="Artwork" r:id="rId6" imgW="4361905" imgH="3924848" progId="Adobe.Illustrator.7">
                  <p:embed/>
                </p:oleObj>
              </mc:Choice>
              <mc:Fallback>
                <p:oleObj name="Artwork" r:id="rId6" imgW="4361905" imgH="3924848" progId="Adobe.Illustrator.7">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4038600"/>
                        <a:ext cx="3124200"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58" name="Text Box 6"/>
          <p:cNvSpPr txBox="1">
            <a:spLocks noChangeArrowheads="1"/>
          </p:cNvSpPr>
          <p:nvPr/>
        </p:nvSpPr>
        <p:spPr bwMode="auto">
          <a:xfrm>
            <a:off x="4953000" y="3429000"/>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t>Species 2 excludes 1</a:t>
            </a:r>
          </a:p>
        </p:txBody>
      </p:sp>
      <p:sp>
        <p:nvSpPr>
          <p:cNvPr id="49159" name="Text Box 7"/>
          <p:cNvSpPr txBox="1">
            <a:spLocks noChangeArrowheads="1"/>
          </p:cNvSpPr>
          <p:nvPr/>
        </p:nvSpPr>
        <p:spPr bwMode="auto">
          <a:xfrm>
            <a:off x="609600" y="3429000"/>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t>Species 1 excludes 2</a:t>
            </a:r>
          </a:p>
        </p:txBody>
      </p:sp>
      <p:sp>
        <p:nvSpPr>
          <p:cNvPr id="49160" name="Text Box 8"/>
          <p:cNvSpPr txBox="1">
            <a:spLocks noChangeArrowheads="1"/>
          </p:cNvSpPr>
          <p:nvPr/>
        </p:nvSpPr>
        <p:spPr bwMode="auto">
          <a:xfrm>
            <a:off x="762000" y="6324600"/>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t>Coexistence</a:t>
            </a:r>
          </a:p>
        </p:txBody>
      </p:sp>
      <p:sp>
        <p:nvSpPr>
          <p:cNvPr id="49161" name="Text Box 9"/>
          <p:cNvSpPr txBox="1">
            <a:spLocks noChangeArrowheads="1"/>
          </p:cNvSpPr>
          <p:nvPr/>
        </p:nvSpPr>
        <p:spPr bwMode="auto">
          <a:xfrm>
            <a:off x="5029200" y="6324600"/>
            <a:ext cx="4114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t>Alternative stable states</a:t>
            </a:r>
          </a:p>
        </p:txBody>
      </p:sp>
      <p:pic>
        <p:nvPicPr>
          <p:cNvPr id="49162"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3886200"/>
            <a:ext cx="3276600" cy="242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0506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p:txBody>
          <a:bodyPr/>
          <a:lstStyle/>
          <a:p>
            <a:pPr eaLnBrk="1" hangingPunct="1"/>
            <a:r>
              <a:rPr lang="en-GB" altLang="en-US"/>
              <a:t>Int</a:t>
            </a:r>
            <a:r>
              <a:rPr lang="en-GB" altLang="en-US" u="sng"/>
              <a:t>er</a:t>
            </a:r>
            <a:r>
              <a:rPr lang="en-GB" altLang="en-US"/>
              <a:t>specific competition</a:t>
            </a:r>
          </a:p>
        </p:txBody>
      </p:sp>
      <p:sp>
        <p:nvSpPr>
          <p:cNvPr id="7171" name="Rectangle 3"/>
          <p:cNvSpPr>
            <a:spLocks noGrp="1"/>
          </p:cNvSpPr>
          <p:nvPr>
            <p:ph type="body" idx="1"/>
          </p:nvPr>
        </p:nvSpPr>
        <p:spPr/>
        <p:txBody>
          <a:bodyPr/>
          <a:lstStyle/>
          <a:p>
            <a:pPr eaLnBrk="1" hangingPunct="1"/>
            <a:r>
              <a:rPr lang="en-GB" altLang="en-US" dirty="0"/>
              <a:t>Competition between individuals of different species also has the potential to reduce the growth rate</a:t>
            </a:r>
          </a:p>
          <a:p>
            <a:pPr eaLnBrk="1" hangingPunct="1"/>
            <a:r>
              <a:rPr lang="en-GB" altLang="en-US" dirty="0"/>
              <a:t>This can be for the same reasons</a:t>
            </a:r>
          </a:p>
          <a:p>
            <a:pPr lvl="1" eaLnBrk="1" hangingPunct="1"/>
            <a:r>
              <a:rPr lang="en-GB" altLang="en-US" dirty="0"/>
              <a:t>exploitation competition</a:t>
            </a:r>
          </a:p>
          <a:p>
            <a:pPr lvl="1" eaLnBrk="1" hangingPunct="1"/>
            <a:r>
              <a:rPr lang="en-GB" altLang="en-US" dirty="0"/>
              <a:t>interference competition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p:cNvSpPr>
          <p:nvPr>
            <p:ph type="title"/>
          </p:nvPr>
        </p:nvSpPr>
        <p:spPr/>
        <p:txBody>
          <a:bodyPr/>
          <a:lstStyle/>
          <a:p>
            <a:pPr eaLnBrk="1" hangingPunct="1"/>
            <a:r>
              <a:rPr lang="en-GB" altLang="en-US"/>
              <a:t>Learning outcomes</a:t>
            </a:r>
          </a:p>
        </p:txBody>
      </p:sp>
      <p:sp>
        <p:nvSpPr>
          <p:cNvPr id="100355" name="Rectangle 3"/>
          <p:cNvSpPr>
            <a:spLocks noGrp="1"/>
          </p:cNvSpPr>
          <p:nvPr>
            <p:ph type="body" idx="1"/>
          </p:nvPr>
        </p:nvSpPr>
        <p:spPr/>
        <p:txBody>
          <a:bodyPr/>
          <a:lstStyle/>
          <a:p>
            <a:pPr eaLnBrk="1" hangingPunct="1"/>
            <a:r>
              <a:rPr lang="en-GB" altLang="en-US" dirty="0"/>
              <a:t>Understand how intraspecific and interspecific competition both result from a reduction of the growth rate and the rationale behind the </a:t>
            </a:r>
            <a:r>
              <a:rPr lang="en-GB" altLang="en-US" dirty="0" err="1"/>
              <a:t>Lotka-Volterra</a:t>
            </a:r>
            <a:r>
              <a:rPr lang="en-GB" altLang="en-US" dirty="0"/>
              <a:t> interaction model</a:t>
            </a:r>
          </a:p>
          <a:p>
            <a:pPr eaLnBrk="1" hangingPunct="1"/>
            <a:r>
              <a:rPr lang="en-GB" altLang="en-US" dirty="0"/>
              <a:t>Know what an isocline is and how they can be used to infer dynamics</a:t>
            </a:r>
          </a:p>
          <a:p>
            <a:pPr eaLnBrk="1" hangingPunct="1"/>
            <a:r>
              <a:rPr lang="en-GB" altLang="en-US" dirty="0"/>
              <a:t>Know the possible outcomes of competition</a:t>
            </a:r>
          </a:p>
          <a:p>
            <a:pPr eaLnBrk="1" hangingPunct="1"/>
            <a:r>
              <a:rPr lang="en-GB" altLang="en-US" dirty="0"/>
              <a:t>Understand phase plots</a:t>
            </a:r>
          </a:p>
        </p:txBody>
      </p:sp>
    </p:spTree>
    <p:extLst>
      <p:ext uri="{BB962C8B-B14F-4D97-AF65-F5344CB8AC3E}">
        <p14:creationId xmlns:p14="http://schemas.microsoft.com/office/powerpoint/2010/main" val="6714368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p:cNvSpPr>
          <p:nvPr>
            <p:ph type="title"/>
          </p:nvPr>
        </p:nvSpPr>
        <p:spPr/>
        <p:txBody>
          <a:bodyPr/>
          <a:lstStyle/>
          <a:p>
            <a:pPr eaLnBrk="1" hangingPunct="1"/>
            <a:r>
              <a:rPr lang="en-GB" altLang="en-US"/>
              <a:t>Learning outcomes</a:t>
            </a:r>
          </a:p>
        </p:txBody>
      </p:sp>
      <p:sp>
        <p:nvSpPr>
          <p:cNvPr id="100355" name="Rectangle 3"/>
          <p:cNvSpPr>
            <a:spLocks noGrp="1"/>
          </p:cNvSpPr>
          <p:nvPr>
            <p:ph type="body" idx="1"/>
          </p:nvPr>
        </p:nvSpPr>
        <p:spPr/>
        <p:txBody>
          <a:bodyPr/>
          <a:lstStyle/>
          <a:p>
            <a:pPr eaLnBrk="1" hangingPunct="1"/>
            <a:r>
              <a:rPr lang="en-GB" altLang="en-US" dirty="0"/>
              <a:t>Understand how intraspecific and interspecific competition both result from a reduction of the growth rate. </a:t>
            </a:r>
          </a:p>
          <a:p>
            <a:pPr eaLnBrk="1" hangingPunct="1"/>
            <a:r>
              <a:rPr lang="en-GB" altLang="en-US" dirty="0"/>
              <a:t>Understand the rationale behind the </a:t>
            </a:r>
            <a:r>
              <a:rPr lang="en-GB" altLang="en-US" dirty="0" err="1"/>
              <a:t>Lotka-Volterra</a:t>
            </a:r>
            <a:r>
              <a:rPr lang="en-GB" altLang="en-US" dirty="0"/>
              <a:t> interaction model</a:t>
            </a:r>
          </a:p>
        </p:txBody>
      </p:sp>
    </p:spTree>
    <p:extLst>
      <p:ext uri="{BB962C8B-B14F-4D97-AF65-F5344CB8AC3E}">
        <p14:creationId xmlns:p14="http://schemas.microsoft.com/office/powerpoint/2010/main" val="2965441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endParaRPr lang="en-US" altLang="en-US"/>
          </a:p>
        </p:txBody>
      </p:sp>
      <p:sp>
        <p:nvSpPr>
          <p:cNvPr id="8195" name="Content Placeholder 2"/>
          <p:cNvSpPr>
            <a:spLocks noGrp="1"/>
          </p:cNvSpPr>
          <p:nvPr>
            <p:ph idx="1"/>
          </p:nvPr>
        </p:nvSpPr>
        <p:spPr/>
        <p:txBody>
          <a:bodyPr/>
          <a:lstStyle/>
          <a:p>
            <a:pPr eaLnBrk="1" hangingPunct="1"/>
            <a:endParaRPr lang="en-US" altLang="en-US"/>
          </a:p>
        </p:txBody>
      </p:sp>
      <p:pic>
        <p:nvPicPr>
          <p:cNvPr id="8196" name="Picture 2" descr="Image result for Chiricahua Baj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75" y="401638"/>
            <a:ext cx="7877175" cy="59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4" descr="Image result for sonoran desert ant seed ea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981075"/>
            <a:ext cx="4395788"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6" descr="Image result for dipodomys merriam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0363" y="3016250"/>
            <a:ext cx="4167187"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p:cNvSpPr>
          <p:nvPr>
            <p:ph type="title"/>
          </p:nvPr>
        </p:nvSpPr>
        <p:spPr>
          <a:xfrm>
            <a:off x="685800" y="152400"/>
            <a:ext cx="7772400" cy="1143000"/>
          </a:xfrm>
        </p:spPr>
        <p:txBody>
          <a:bodyPr/>
          <a:lstStyle/>
          <a:p>
            <a:pPr eaLnBrk="1" hangingPunct="1"/>
            <a:r>
              <a:rPr lang="en-GB" altLang="en-US"/>
              <a:t>Interspecific competition</a:t>
            </a:r>
          </a:p>
        </p:txBody>
      </p:sp>
      <p:sp>
        <p:nvSpPr>
          <p:cNvPr id="10243" name="Rectangle 3"/>
          <p:cNvSpPr>
            <a:spLocks noGrp="1"/>
          </p:cNvSpPr>
          <p:nvPr>
            <p:ph type="body" idx="1"/>
          </p:nvPr>
        </p:nvSpPr>
        <p:spPr>
          <a:xfrm>
            <a:off x="609600" y="5943600"/>
            <a:ext cx="8001000" cy="762000"/>
          </a:xfrm>
        </p:spPr>
        <p:txBody>
          <a:bodyPr/>
          <a:lstStyle/>
          <a:p>
            <a:pPr eaLnBrk="1" hangingPunct="1">
              <a:lnSpc>
                <a:spcPct val="90000"/>
              </a:lnSpc>
              <a:buFont typeface="Arial" panose="020B0604020202020204" pitchFamily="34" charset="0"/>
              <a:buNone/>
            </a:pPr>
            <a:r>
              <a:rPr lang="en-GB" altLang="en-US" sz="2800"/>
              <a:t>Competition between rodents and granivorous ants (After Brown and Davidson, 1977)</a:t>
            </a:r>
          </a:p>
        </p:txBody>
      </p:sp>
      <p:graphicFrame>
        <p:nvGraphicFramePr>
          <p:cNvPr id="211972" name="Group 4"/>
          <p:cNvGraphicFramePr>
            <a:graphicFrameLocks noGrp="1"/>
          </p:cNvGraphicFramePr>
          <p:nvPr/>
        </p:nvGraphicFramePr>
        <p:xfrm>
          <a:off x="1524000" y="1204913"/>
          <a:ext cx="6096000" cy="4359275"/>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1016148">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endParaRPr kumimoji="0" lang="en-US" sz="2000" b="0" i="0" u="none" strike="noStrike" cap="none" normalizeH="0" baseline="0">
                        <a:ln>
                          <a:noFill/>
                        </a:ln>
                        <a:solidFill>
                          <a:schemeClr val="tx1"/>
                        </a:solidFill>
                        <a:effectLst/>
                        <a:latin typeface="Calibri" pitchFamily="34" charset="0"/>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Rodents removed</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Ants removed</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Rodents and ants removed</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control</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016148">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Ant colonies</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543</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318</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016148">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Rodent nrs</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144</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122</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310831">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Seed density relative to control</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1.0</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1.0</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5.5</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GB" sz="2000" b="0" i="0" u="none" strike="noStrike" cap="none" normalizeH="0" baseline="0">
                          <a:ln>
                            <a:noFill/>
                          </a:ln>
                          <a:solidFill>
                            <a:schemeClr val="tx1"/>
                          </a:solidFill>
                          <a:effectLst/>
                          <a:latin typeface="Calibri" pitchFamily="34" charset="0"/>
                        </a:rPr>
                        <a:t>1.0</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title"/>
          </p:nvPr>
        </p:nvSpPr>
        <p:spPr/>
        <p:txBody>
          <a:bodyPr/>
          <a:lstStyle/>
          <a:p>
            <a:pPr eaLnBrk="1" hangingPunct="1"/>
            <a:r>
              <a:rPr lang="en-GB" altLang="en-US"/>
              <a:t>Interspecific competition</a:t>
            </a:r>
          </a:p>
        </p:txBody>
      </p:sp>
      <p:sp>
        <p:nvSpPr>
          <p:cNvPr id="11267" name="Rectangle 3"/>
          <p:cNvSpPr>
            <a:spLocks noGrp="1"/>
          </p:cNvSpPr>
          <p:nvPr>
            <p:ph type="body" idx="1"/>
          </p:nvPr>
        </p:nvSpPr>
        <p:spPr/>
        <p:txBody>
          <a:bodyPr/>
          <a:lstStyle/>
          <a:p>
            <a:pPr eaLnBrk="1" hangingPunct="1"/>
            <a:r>
              <a:rPr lang="en-GB" altLang="en-US" dirty="0"/>
              <a:t>Species coexist, but often do better in each other’s absence</a:t>
            </a:r>
          </a:p>
          <a:p>
            <a:pPr eaLnBrk="1" hangingPunct="1"/>
            <a:r>
              <a:rPr lang="en-GB" altLang="en-US" dirty="0"/>
              <a:t>Competition reduces the population size of the competitors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p:txBody>
          <a:bodyPr/>
          <a:lstStyle/>
          <a:p>
            <a:pPr eaLnBrk="1" hangingPunct="1"/>
            <a:r>
              <a:rPr lang="en-GB" altLang="en-US"/>
              <a:t>Gause’s experiments</a:t>
            </a:r>
          </a:p>
        </p:txBody>
      </p:sp>
      <p:sp>
        <p:nvSpPr>
          <p:cNvPr id="12291" name="Rectangle 3"/>
          <p:cNvSpPr>
            <a:spLocks noGrp="1"/>
          </p:cNvSpPr>
          <p:nvPr>
            <p:ph type="body" idx="1"/>
          </p:nvPr>
        </p:nvSpPr>
        <p:spPr>
          <a:xfrm>
            <a:off x="457200" y="1722438"/>
            <a:ext cx="8229600" cy="4525962"/>
          </a:xfrm>
        </p:spPr>
        <p:txBody>
          <a:bodyPr/>
          <a:lstStyle/>
          <a:p>
            <a:pPr eaLnBrk="1" hangingPunct="1"/>
            <a:r>
              <a:rPr lang="en-GB" altLang="en-US"/>
              <a:t>G. F. Gause (1934) studied the competition between protozoans </a:t>
            </a:r>
          </a:p>
          <a:p>
            <a:pPr eaLnBrk="1" hangingPunct="1"/>
            <a:r>
              <a:rPr lang="en-GB" altLang="en-US"/>
              <a:t>He asked ‘will one species … drive the other one out completely, or will a certain equilibrium become established between them? ‘</a:t>
            </a:r>
          </a:p>
          <a:p>
            <a:pPr eaLnBrk="1" hangingPunct="1"/>
            <a:endParaRPr lang="en-GB" altLang="en-US"/>
          </a:p>
        </p:txBody>
      </p:sp>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25" y="44450"/>
            <a:ext cx="1393825" cy="180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23546</TotalTime>
  <Words>1627</Words>
  <Application>Microsoft Office PowerPoint</Application>
  <PresentationFormat>On-screen Show (4:3)</PresentationFormat>
  <Paragraphs>241</Paragraphs>
  <Slides>51</Slides>
  <Notes>7</Notes>
  <HiddenSlides>2</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51</vt:i4>
      </vt:variant>
    </vt:vector>
  </HeadingPairs>
  <TitlesOfParts>
    <vt:vector size="63" baseType="lpstr">
      <vt:lpstr>Times New Roman</vt:lpstr>
      <vt:lpstr>Symbol</vt:lpstr>
      <vt:lpstr>Calibri</vt:lpstr>
      <vt:lpstr>AdvPTimesI</vt:lpstr>
      <vt:lpstr>AdvPTimes</vt:lpstr>
      <vt:lpstr>Arial</vt:lpstr>
      <vt:lpstr>Comic Sans MS</vt:lpstr>
      <vt:lpstr>Calibri Light</vt:lpstr>
      <vt:lpstr>StarSymbol</vt:lpstr>
      <vt:lpstr>Office Theme</vt:lpstr>
      <vt:lpstr>Equation</vt:lpstr>
      <vt:lpstr>Artwork</vt:lpstr>
      <vt:lpstr>2023-24 2-1 Interspecific competition between two species The Lotka-Volterra Interaction Model </vt:lpstr>
      <vt:lpstr>Outline</vt:lpstr>
      <vt:lpstr>Logistic Growth</vt:lpstr>
      <vt:lpstr>Intraspecific competition</vt:lpstr>
      <vt:lpstr>Interspecific competition</vt:lpstr>
      <vt:lpstr>PowerPoint Presentation</vt:lpstr>
      <vt:lpstr>Interspecific competition</vt:lpstr>
      <vt:lpstr>Interspecific competition</vt:lpstr>
      <vt:lpstr>Gause’s experiments</vt:lpstr>
      <vt:lpstr>Gause’s experiments</vt:lpstr>
      <vt:lpstr>Gause’s experiments</vt:lpstr>
      <vt:lpstr>Gause’s experiments</vt:lpstr>
      <vt:lpstr>Logistic Growth</vt:lpstr>
      <vt:lpstr>Generalised Logistic Growth</vt:lpstr>
      <vt:lpstr>Generalised Logistic Growth</vt:lpstr>
      <vt:lpstr>Generalised Logistic Growth</vt:lpstr>
      <vt:lpstr>Generalised Logistic Growth</vt:lpstr>
      <vt:lpstr>Generalised Logistic Growth</vt:lpstr>
      <vt:lpstr>Lotka-Volterra interaction model</vt:lpstr>
      <vt:lpstr>Isoclines</vt:lpstr>
      <vt:lpstr>Isoclines</vt:lpstr>
      <vt:lpstr>Isoclines</vt:lpstr>
      <vt:lpstr>Inferring dynamics from the isoclines</vt:lpstr>
      <vt:lpstr>Inferring dynamics from the isoclines</vt:lpstr>
      <vt:lpstr>Lotka-Volterra interaction model: exclusion</vt:lpstr>
      <vt:lpstr>Lotka-Volterra interaction model: exclusion</vt:lpstr>
      <vt:lpstr>Lotka-Volterra interaction model: exclusion</vt:lpstr>
      <vt:lpstr>Lotka-Volterra interaction model: exclusion</vt:lpstr>
      <vt:lpstr>Gause’s experiments: Exclusion </vt:lpstr>
      <vt:lpstr>Exclusion of a watersnail in Wraysbury </vt:lpstr>
      <vt:lpstr>PowerPoint Presentation</vt:lpstr>
      <vt:lpstr>Lotka-Volterra interaction model: coexistence</vt:lpstr>
      <vt:lpstr>Lotka-Volterra interaction model: coexistence</vt:lpstr>
      <vt:lpstr>Gause’s experiments: Coexistence</vt:lpstr>
      <vt:lpstr>L-V interaction model:  alternative stable states</vt:lpstr>
      <vt:lpstr>Alternative stable states</vt:lpstr>
      <vt:lpstr>Alternative stable states</vt:lpstr>
      <vt:lpstr>Alternative stable states</vt:lpstr>
      <vt:lpstr>The phase plane</vt:lpstr>
      <vt:lpstr>PowerPoint Presentation</vt:lpstr>
      <vt:lpstr>The phase plane</vt:lpstr>
      <vt:lpstr>Competition between two beetles</vt:lpstr>
      <vt:lpstr>Competition between two beetles</vt:lpstr>
      <vt:lpstr>Competition between two beetles Data suggest the phase portrait changes as:</vt:lpstr>
      <vt:lpstr>PowerPoint Presentation</vt:lpstr>
      <vt:lpstr>PowerPoint Presentation</vt:lpstr>
      <vt:lpstr>Alternative Stable States in freshwater lakes</vt:lpstr>
      <vt:lpstr>Changes in vegetation on Lake Kariba </vt:lpstr>
      <vt:lpstr>The outcomes of competition</vt:lpstr>
      <vt:lpstr>Learning outcomes</vt:lpstr>
      <vt:lpstr>Learning outcomes</vt:lpstr>
    </vt:vector>
  </TitlesOfParts>
  <Company>RHUL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Jansen</dc:creator>
  <cp:lastModifiedBy>Jansen, Vincent</cp:lastModifiedBy>
  <cp:revision>265</cp:revision>
  <dcterms:created xsi:type="dcterms:W3CDTF">2002-06-29T18:19:19Z</dcterms:created>
  <dcterms:modified xsi:type="dcterms:W3CDTF">2024-01-31T11:49:40Z</dcterms:modified>
</cp:coreProperties>
</file>